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546" r:id="rId3"/>
    <p:sldId id="591" r:id="rId4"/>
    <p:sldId id="590" r:id="rId5"/>
    <p:sldId id="550" r:id="rId6"/>
    <p:sldId id="551" r:id="rId7"/>
    <p:sldId id="553" r:id="rId8"/>
    <p:sldId id="597" r:id="rId9"/>
    <p:sldId id="594" r:id="rId10"/>
    <p:sldId id="335" r:id="rId11"/>
    <p:sldId id="558" r:id="rId12"/>
    <p:sldId id="560" r:id="rId13"/>
    <p:sldId id="603" r:id="rId14"/>
    <p:sldId id="599" r:id="rId15"/>
    <p:sldId id="562" r:id="rId16"/>
    <p:sldId id="564" r:id="rId17"/>
    <p:sldId id="602" r:id="rId18"/>
    <p:sldId id="571" r:id="rId19"/>
    <p:sldId id="567" r:id="rId20"/>
    <p:sldId id="334" r:id="rId21"/>
    <p:sldId id="373" r:id="rId22"/>
    <p:sldId id="595" r:id="rId23"/>
    <p:sldId id="569" r:id="rId24"/>
    <p:sldId id="576" r:id="rId25"/>
    <p:sldId id="577" r:id="rId26"/>
    <p:sldId id="578" r:id="rId27"/>
    <p:sldId id="530" r:id="rId28"/>
    <p:sldId id="588" r:id="rId29"/>
    <p:sldId id="585" r:id="rId30"/>
    <p:sldId id="589" r:id="rId31"/>
    <p:sldId id="521" r:id="rId32"/>
    <p:sldId id="592" r:id="rId33"/>
    <p:sldId id="565" r:id="rId34"/>
    <p:sldId id="336" r:id="rId35"/>
    <p:sldId id="607" r:id="rId36"/>
  </p:sldIdLst>
  <p:sldSz cx="12192000" cy="6858000"/>
  <p:notesSz cx="10001250" cy="68770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33875" cy="345047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65062" y="1"/>
            <a:ext cx="4333875" cy="345047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F3E10480-8A84-499F-8D03-C9EB76110D97}" type="datetimeFigureOut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860425"/>
            <a:ext cx="4127500" cy="2320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0125" y="3309581"/>
            <a:ext cx="8001000" cy="2707839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532004"/>
            <a:ext cx="4333875" cy="345046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65062" y="6532004"/>
            <a:ext cx="4333875" cy="345046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925BDCAD-7C28-4FFB-9156-09C95B85B5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10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364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E82A-3BBB-4C94-837E-1842D80F98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295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173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453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418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476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418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210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418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509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418"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243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81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418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875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418"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4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350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E82A-3BBB-4C94-837E-1842D80F98E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787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1017172">
                  <a:defRPr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64418">
                  <a:defRPr/>
                </a:pPr>
                <a:r>
                  <a:rPr kumimoji="1" lang="en-US" altLang="ja-JP" dirty="0"/>
                  <a:t>Next, I’d like to explain about synchronization index.</a:t>
                </a:r>
              </a:p>
              <a:p>
                <a:pPr defTabSz="964418">
                  <a:defRPr/>
                </a:pPr>
                <a:r>
                  <a:rPr kumimoji="1" lang="en-US" altLang="ja-JP" dirty="0"/>
                  <a:t>we quantify the degree of synchronization.</a:t>
                </a:r>
              </a:p>
              <a:p>
                <a:pPr defTabSz="964418">
                  <a:defRPr/>
                </a:pPr>
                <a:r>
                  <a:rPr kumimoji="1" lang="en-US" altLang="ja-JP" dirty="0"/>
                  <a:t>The synchronization index of </a:t>
                </a:r>
                <a:r>
                  <a:rPr lang="en-US" altLang="ja-JP" dirty="0"/>
                  <a:t>Rosenblum</a:t>
                </a:r>
                <a:r>
                  <a:rPr kumimoji="1" lang="en-US" altLang="ja-JP" dirty="0"/>
                  <a:t> is this formula.</a:t>
                </a:r>
              </a:p>
              <a:p>
                <a:pPr defTabSz="964418">
                  <a:defRPr/>
                </a:pPr>
                <a:r>
                  <a:rPr kumimoji="1" lang="en-US" altLang="ja-JP" dirty="0"/>
                  <a:t>one over w sigma cos </a:t>
                </a:r>
                <a:r>
                  <a:rPr lang="ja-JP" altLang="en-US" i="0" dirty="0">
                    <a:latin typeface="Cambria Math" panose="02040503050406030204" pitchFamily="18" charset="0"/>
                  </a:rPr>
                  <a:t>𝜓</a:t>
                </a:r>
                <a:r>
                  <a:rPr lang="en-US" altLang="ja-JP" i="0">
                    <a:latin typeface="Cambria Math" panose="02040503050406030204" pitchFamily="18" charset="0"/>
                  </a:rPr>
                  <a:t>_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𝑖</a:t>
                </a:r>
                <a:r>
                  <a:rPr kumimoji="1" lang="en-US" altLang="ja-JP" dirty="0"/>
                  <a:t> squared plus one over w sigma sin </a:t>
                </a:r>
                <a:r>
                  <a:rPr lang="ja-JP" altLang="en-US" i="0" dirty="0">
                    <a:latin typeface="Cambria Math" panose="02040503050406030204" pitchFamily="18" charset="0"/>
                  </a:rPr>
                  <a:t>𝜓</a:t>
                </a:r>
                <a:r>
                  <a:rPr lang="en-US" altLang="ja-JP" i="0">
                    <a:latin typeface="Cambria Math" panose="02040503050406030204" pitchFamily="18" charset="0"/>
                  </a:rPr>
                  <a:t>_</a:t>
                </a:r>
                <a:r>
                  <a:rPr lang="en-US" altLang="ja-JP" b="0" i="0">
                    <a:latin typeface="Cambria Math" panose="02040503050406030204" pitchFamily="18" charset="0"/>
                  </a:rPr>
                  <a:t>𝑖</a:t>
                </a:r>
                <a:r>
                  <a:rPr kumimoji="1" lang="en-US" altLang="ja-JP" dirty="0"/>
                  <a:t> squared.</a:t>
                </a:r>
              </a:p>
              <a:p>
                <a:pPr marL="0" marR="0" lvl="0" indent="0" algn="l" defTabSz="9644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w </a:t>
                </a:r>
                <a:r>
                  <a:rPr lang="en-US" altLang="ja-JP" dirty="0"/>
                  <a:t>represents an analysis section.</a:t>
                </a:r>
              </a:p>
              <a:p>
                <a:pPr marL="0" marR="0" lvl="0" indent="0" algn="l" defTabSz="9644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dirty="0"/>
                  <a:t>If </a:t>
                </a:r>
                <a:r>
                  <a:rPr lang="en-US" altLang="ja-JP" i="0">
                    <a:latin typeface="Cambria Math" panose="02040503050406030204" pitchFamily="18" charset="0"/>
                  </a:rPr>
                  <a:t>𝛾</a:t>
                </a:r>
                <a:r>
                  <a:rPr lang="ja-JP" altLang="ja-JP" i="0">
                    <a:latin typeface="Cambria Math" panose="02040503050406030204" pitchFamily="18" charset="0"/>
                  </a:rPr>
                  <a:t>^</a:t>
                </a:r>
                <a:r>
                  <a:rPr lang="en-US" altLang="ja-JP" i="0">
                    <a:latin typeface="Cambria Math" panose="02040503050406030204" pitchFamily="18" charset="0"/>
                  </a:rPr>
                  <a:t>2</a:t>
                </a:r>
                <a:r>
                  <a:rPr lang="en-US" altLang="ja-JP" dirty="0"/>
                  <a:t> is close to 1, the two time series synchronize.</a:t>
                </a:r>
              </a:p>
              <a:p>
                <a:pPr marL="0" marR="0" lvl="0" indent="0" algn="l" defTabSz="9644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dirty="0"/>
                  <a:t>If </a:t>
                </a:r>
                <a:r>
                  <a:rPr lang="en-US" altLang="ja-JP" i="0">
                    <a:latin typeface="Cambria Math" panose="02040503050406030204" pitchFamily="18" charset="0"/>
                  </a:rPr>
                  <a:t>𝛾</a:t>
                </a:r>
                <a:r>
                  <a:rPr lang="ja-JP" altLang="ja-JP" i="0">
                    <a:latin typeface="Cambria Math" panose="02040503050406030204" pitchFamily="18" charset="0"/>
                  </a:rPr>
                  <a:t>^</a:t>
                </a:r>
                <a:r>
                  <a:rPr lang="en-US" altLang="ja-JP" i="0">
                    <a:latin typeface="Cambria Math" panose="02040503050406030204" pitchFamily="18" charset="0"/>
                  </a:rPr>
                  <a:t>2</a:t>
                </a:r>
                <a:r>
                  <a:rPr lang="en-US" altLang="ja-JP" dirty="0"/>
                  <a:t> is close to 0, the two time series desynchronize.</a:t>
                </a:r>
              </a:p>
              <a:p>
                <a:pPr defTabSz="964418">
                  <a:defRPr/>
                </a:pPr>
                <a:endParaRPr kumimoji="1" lang="en-US" altLang="ja-JP" dirty="0"/>
              </a:p>
              <a:p>
                <a:pPr defTabSz="964418">
                  <a:defRPr/>
                </a:pPr>
                <a:endParaRPr kumimoji="1" lang="en-US" altLang="ja-JP" dirty="0"/>
              </a:p>
              <a:p>
                <a:pPr defTabSz="964418">
                  <a:defRPr/>
                </a:pPr>
                <a:r>
                  <a:rPr kumimoji="1" lang="ja-JP" altLang="en-US" dirty="0"/>
                  <a:t>同期の程度を定量化します。</a:t>
                </a:r>
                <a:endParaRPr kumimoji="1" lang="en-US" altLang="ja-JP" dirty="0"/>
              </a:p>
              <a:p>
                <a:pPr defTabSz="964418">
                  <a:defRPr/>
                </a:pPr>
                <a:r>
                  <a:rPr kumimoji="1" lang="ja-JP" altLang="en-US" dirty="0"/>
                  <a:t>ローゼンブラムの同期指標はこの式で表せられます。</a:t>
                </a:r>
                <a:endParaRPr kumimoji="1" lang="en-US" altLang="ja-JP" dirty="0"/>
              </a:p>
              <a:p>
                <a:pPr defTabSz="964418">
                  <a:defRPr/>
                </a:pPr>
                <a:r>
                  <a:rPr kumimoji="1" lang="ja-JP" altLang="en-US" dirty="0"/>
                  <a:t>同期指標</a:t>
                </a:r>
                <a:r>
                  <a:rPr kumimoji="1" lang="en-US" altLang="ja-JP" dirty="0"/>
                  <a:t>γ</a:t>
                </a:r>
                <a:r>
                  <a:rPr kumimoji="1" lang="ja-JP" altLang="en-US" dirty="0"/>
                  <a:t>が</a:t>
                </a:r>
                <a:r>
                  <a:rPr kumimoji="1" lang="en-US" altLang="ja-JP" dirty="0"/>
                  <a:t>1</a:t>
                </a:r>
                <a:r>
                  <a:rPr kumimoji="1" lang="ja-JP" altLang="en-US" dirty="0"/>
                  <a:t>に近いなら。二つの時系列は同期しています。</a:t>
                </a:r>
                <a:endParaRPr kumimoji="1" lang="en-US" altLang="ja-JP" dirty="0"/>
              </a:p>
              <a:p>
                <a:pPr defTabSz="964418">
                  <a:defRPr/>
                </a:pPr>
                <a:r>
                  <a:rPr kumimoji="1" lang="ja-JP" altLang="en-US" dirty="0"/>
                  <a:t>同期指標</a:t>
                </a:r>
                <a:r>
                  <a:rPr kumimoji="1" lang="en-US" altLang="ja-JP" dirty="0"/>
                  <a:t>γ</a:t>
                </a:r>
                <a:r>
                  <a:rPr kumimoji="1" lang="ja-JP" altLang="en-US" dirty="0"/>
                  <a:t>が</a:t>
                </a:r>
                <a:r>
                  <a:rPr kumimoji="1" lang="en-US" altLang="ja-JP" dirty="0"/>
                  <a:t>0</a:t>
                </a:r>
                <a:r>
                  <a:rPr kumimoji="1" lang="ja-JP" altLang="en-US" dirty="0"/>
                  <a:t>に近いなら、二つの時系列は非同期です。</a:t>
                </a:r>
                <a:endParaRPr kumimoji="1" lang="en-US" altLang="ja-JP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E82A-3BBB-4C94-837E-1842D80F98E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679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268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418"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43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074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778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418"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519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913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340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83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105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418"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152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227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6718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1356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None/>
                </a:pPr>
                <a:endParaRPr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None/>
                </a:pPr>
                <a:r>
                  <a:rPr lang="ja-JP" altLang="en-US" dirty="0"/>
                  <a:t>修正</a:t>
                </a:r>
                <a:endParaRPr lang="en-US" altLang="ja-JP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dirty="0"/>
                  <a:t>In the analysis, we use unwrapped instantaneous phase corrected to be continuous with </a:t>
                </a:r>
                <a:r>
                  <a:rPr lang="en-US" altLang="ja-JP" i="0">
                    <a:latin typeface="Cambria Math" panose="02040503050406030204" pitchFamily="18" charset="0"/>
                  </a:rPr>
                  <a:t>(2𝑛+1)π</a:t>
                </a:r>
                <a:r>
                  <a:rPr lang="en-US" altLang="ja-JP" dirty="0"/>
                  <a:t>. Where </a:t>
                </a:r>
                <a:r>
                  <a:rPr lang="en-US" altLang="ja-JP" i="0">
                    <a:latin typeface="Cambria Math" panose="02040503050406030204" pitchFamily="18" charset="0"/>
                  </a:rPr>
                  <a:t>𝑛</a:t>
                </a:r>
                <a:r>
                  <a:rPr lang="en-US" altLang="ja-JP" dirty="0"/>
                  <a:t> is an integer.</a:t>
                </a:r>
                <a:endParaRPr kumimoji="1" lang="en-US" altLang="ja-JP" dirty="0"/>
              </a:p>
              <a:p>
                <a:r>
                  <a:rPr kumimoji="1" lang="ja-JP" altLang="en-US" dirty="0"/>
                  <a:t>⇓</a:t>
                </a:r>
                <a:endParaRPr kumimoji="1" lang="en-US" altLang="ja-JP" dirty="0"/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kumimoji="1" lang="en-US" altLang="ja-JP" dirty="0"/>
                  <a:t>We unwrap the instantaneous phase so that </a:t>
                </a:r>
                <a:r>
                  <a:rPr kumimoji="1" lang="en-US" altLang="ja-JP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time development</a:t>
                </a:r>
                <a:r>
                  <a:rPr kumimoji="1" lang="en-US" altLang="ja-JP" dirty="0"/>
                  <a:t> of the instantaneous phase difference changes continuously.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E82A-3BBB-4C94-837E-1842D80F98E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9864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604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225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418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168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484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065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418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324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418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BDCAD-7C28-4FFB-9156-09C95B85B5A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08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AF57A2-4045-410F-BF6D-5C297D08B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0153F63-56BA-41A3-A1A5-59B8543AA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0EAFD0-C9F2-4AAF-829F-293EDCB2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24D3-B23D-47E2-9289-696FE9E72E02}" type="datetime1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CB3043-F5BF-4659-852C-B0F57DA7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E0E20A-0119-4413-B76C-E91959C5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9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781D51-1093-48E2-ADE9-1E547BFC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EA631C0-3140-4586-82B8-2345FA71A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94D403-15B5-4B3F-980D-377586F4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2DC8-0289-4561-926F-F36DCAD0B021}" type="datetime1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F47026-8373-42A1-B0F3-285425908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8EDCB1-4857-4FC3-9BF3-68B745BF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97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C6BD14C-3C7A-441C-831A-8A3EB36D8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B9D0F53-07F0-4720-8234-2F524C81B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B7867B-75FC-4EC1-93BE-1C3A41E42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66B8-6537-47A7-B07D-236C3ACDF7D8}" type="datetime1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15AD20-FC8F-44C6-9913-F290F1C6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A7E761-AA8C-4D34-BE1D-10DD88CE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56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C49AF7-9662-4CAA-A49C-127CF2AB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D982D7-CF95-4375-9846-2F34C75D9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8063A1-D23E-4F60-BF30-0C569C14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DE41-842E-44DE-9C5C-C6869814DC94}" type="datetime1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60413E-3627-49BA-A997-84587676C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66793B-BD00-4854-A60E-58E01913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49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CED2C1-571E-4FC9-9737-9FF82725F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DA2615-371C-4EE9-BCB1-30839F9D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D2A98C-644F-4FD1-ACBC-0386B2131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7990-1D05-424F-823E-1988C1D4E93D}" type="datetime1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35795C-2A60-4E7A-AB4C-2163913B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43FBD6-0407-4D29-89EA-FF34A82C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69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9C14EE-5537-45F1-8803-4DEF9D99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689FF1-0307-4DCF-A04F-52D0E1B47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B2E4967-F073-40E9-85BA-8C9F73849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0956DB-9B7B-41EE-B4D4-4731241A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1E67-D220-4860-9AF3-097478A5376D}" type="datetime1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736349-E8FA-4CC4-8ACF-2C250D6D1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461B439-933F-4928-B1B5-3D68BACFD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3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29050-2ADA-4CF7-830B-8ECBC499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CFBD78-6645-4417-AEDA-5A73C7459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992F610-1841-44F0-886E-C1B028985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B07731E-5DF1-4925-AEF1-0B30710F6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B986096-5923-4FBA-90E3-1059F2FE4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010A182-CE66-43C6-8232-CF37F9C88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6E15-017E-4F92-94EB-23B9C549993D}" type="datetime1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B2F17CE-14D2-441C-8EDE-51F0C979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596AD9C-75D2-4F83-A6C0-F89BB195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8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6078C0-616D-45D1-B374-97634F32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8B3152B-F20B-4ACE-ADAC-C8039956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66F6-0E77-4207-90B8-19F8A9426C27}" type="datetime1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8CD0BC-273F-4E50-9E46-70680721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0F86A6-5392-4320-BB91-DC8F90B7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55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1DCA5C4-8DB6-4B85-9A02-F03B0AC1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F2EC-2CAF-47D1-BA17-B91068B3EE0B}" type="datetime1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F326D57-1EED-4DB2-949C-E15980A1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AF1233-D31D-4EAD-9817-B485C7026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78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9C0FF-7D34-448B-9C40-98700BBA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3FE1F0-4C9A-4C71-801C-2E73B8D9B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075D808-85BB-45C9-A2EE-623D90314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2ABF0E-7B01-4F96-89F2-7DF36CE52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0D42-56A6-4D61-87CC-156124B34827}" type="datetime1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5F395A-FAAF-4EBD-8BF0-BBF99620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A47C8C6-EBA6-4814-BCA5-D251D16F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61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3F6E4D-E351-4822-BC88-29DFDE95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541DC5F-4729-4D36-91A1-A81E526D4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4A9D40-EA13-4F57-AA2F-40B006BE6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128971-814B-441A-93CD-A96F7321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C49D-9626-4BB5-8FAC-510A8F725533}" type="datetime1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48D2EB-57E9-458C-BF27-E105809E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F71659-EC58-4E07-9EBB-41617CBD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75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F82D675-FEE7-4192-92FD-85B5D50C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019A0D-20F4-4E53-9392-5862AE651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0AB051-AE7B-4A3F-9890-447DA6578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7FBA5-546E-4B5E-A506-33027308E3CD}" type="datetime1">
              <a:rPr kumimoji="1" lang="ja-JP" altLang="en-US" smtClean="0"/>
              <a:t>2019/9/13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80E9B6-4D8C-4F25-9010-C31753869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65321B-AABE-4592-A6EE-1D7812C1D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B6A88-9816-4E73-952B-EE43CD4BE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63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dcKx9wlCfiQ?feature=oembed" TargetMode="External"/><Relationship Id="rId1" Type="http://schemas.openxmlformats.org/officeDocument/2006/relationships/video" Target="https://www.youtube.com/embed/Aaxw4zbULMs?feature=oembed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4FC48A-A147-4872-B706-4A24C1A1C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536"/>
            <a:ext cx="12192000" cy="1600200"/>
          </a:xfrm>
        </p:spPr>
        <p:txBody>
          <a:bodyPr>
            <a:normAutofit/>
          </a:bodyPr>
          <a:lstStyle/>
          <a:p>
            <a:r>
              <a:rPr lang="en-US" altLang="ja-JP" sz="5400" dirty="0"/>
              <a:t>Synchronization and desynchronization among regional business cycles</a:t>
            </a:r>
            <a:endParaRPr kumimoji="1" lang="ja-JP" altLang="en-US" sz="54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00704A-88CE-4DE4-A824-3581446BA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73229"/>
            <a:ext cx="12192000" cy="165576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altLang="ja-JP" dirty="0"/>
              <a:t>   </a:t>
            </a:r>
          </a:p>
          <a:p>
            <a:pPr algn="l"/>
            <a:r>
              <a:rPr lang="en-US" altLang="ja-JP" dirty="0"/>
              <a:t>   </a:t>
            </a:r>
            <a:r>
              <a:rPr lang="en-US" altLang="ja-JP" sz="3600" dirty="0"/>
              <a:t>Makoto Muto	          (Graduate School of Business Administration, </a:t>
            </a:r>
            <a:r>
              <a:rPr lang="en-US" altLang="ja-JP" sz="3600" dirty="0" err="1"/>
              <a:t>Hitotsubashi</a:t>
            </a:r>
            <a:r>
              <a:rPr lang="en-US" altLang="ja-JP" sz="3600" dirty="0"/>
              <a:t> U., Japan)</a:t>
            </a:r>
          </a:p>
          <a:p>
            <a:pPr algn="l"/>
            <a:r>
              <a:rPr lang="en-US" altLang="ja-JP" sz="3600" dirty="0"/>
              <a:t>  Tamotsu </a:t>
            </a:r>
            <a:r>
              <a:rPr lang="en-US" altLang="ja-JP" sz="3600" dirty="0" err="1"/>
              <a:t>Onozaki</a:t>
            </a:r>
            <a:r>
              <a:rPr lang="en-US" altLang="ja-JP" sz="3600" dirty="0"/>
              <a:t>     (Faculty of Economics, </a:t>
            </a:r>
            <a:r>
              <a:rPr lang="en-US" altLang="ja-JP" sz="3600" dirty="0" err="1"/>
              <a:t>Rissho</a:t>
            </a:r>
            <a:r>
              <a:rPr lang="en-US" altLang="ja-JP" sz="3600" dirty="0"/>
              <a:t> U., Japan)</a:t>
            </a:r>
          </a:p>
          <a:p>
            <a:pPr algn="l"/>
            <a:r>
              <a:rPr lang="en-US" altLang="ja-JP" sz="3600" dirty="0"/>
              <a:t>  Yoshitaka Saiki        (Graduate School of Business Administration, </a:t>
            </a:r>
            <a:r>
              <a:rPr lang="en-US" altLang="ja-JP" sz="3600" dirty="0" err="1"/>
              <a:t>Hitotsubashi</a:t>
            </a:r>
            <a:r>
              <a:rPr lang="en-US" altLang="ja-JP" sz="3600" dirty="0"/>
              <a:t> U., Japan</a:t>
            </a:r>
          </a:p>
          <a:p>
            <a:pPr algn="l"/>
            <a:r>
              <a:rPr lang="en-US" altLang="ja-JP" sz="3600" dirty="0"/>
              <a:t>			  and Japan Science &amp; Technology Agency)</a:t>
            </a:r>
            <a:endParaRPr kumimoji="1" lang="ja-JP" altLang="en-US" sz="3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8D4CB8-305C-484B-B5FA-0C7674FB5FFE}"/>
              </a:ext>
            </a:extLst>
          </p:cNvPr>
          <p:cNvSpPr txBox="1"/>
          <p:nvPr/>
        </p:nvSpPr>
        <p:spPr>
          <a:xfrm>
            <a:off x="1047750" y="3771027"/>
            <a:ext cx="10610850" cy="22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en-US" altLang="ja-JP" sz="2400" dirty="0"/>
              <a:t>Outline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400" dirty="0"/>
              <a:t>Introduction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400" dirty="0"/>
              <a:t>Method: Hilbert transform, band-pass filter, synchronization index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2400" dirty="0"/>
              <a:t>Analysis</a:t>
            </a:r>
            <a:r>
              <a:rPr lang="en-US" altLang="ja-JP" sz="2400" dirty="0"/>
              <a:t>: Synchronization analysis between Indices of industrial 		         production data of Japan.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400" dirty="0"/>
              <a:t>Conclusion</a:t>
            </a:r>
            <a:endParaRPr kumimoji="1" lang="en-US" altLang="ja-JP" sz="2400" dirty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983EA72-9B23-424D-A503-2A5CDD31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882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A9D06E-FBDC-493A-B80E-0D92FED3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Hilbert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C345B43-8337-4EF7-A1DB-5690F8FDBA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/>
                  <a:t>Hilbert transform</a:t>
                </a:r>
              </a:p>
              <a:p>
                <a:pPr marL="0" indent="0">
                  <a:buNone/>
                </a:pPr>
                <a:br>
                  <a:rPr lang="ja-JP" altLang="en-US" i="1" dirty="0">
                    <a:latin typeface="Cambria Math" panose="02040503050406030204" pitchFamily="18" charset="0"/>
                  </a:rPr>
                </a:br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+mn-ea"/>
                  </a:rPr>
                  <a:t>            : time series data </a:t>
                </a:r>
                <a:r>
                  <a:rPr lang="en-US" altLang="ja-JP" dirty="0"/>
                  <a:t>in period t</a:t>
                </a:r>
              </a:p>
              <a:p>
                <a:pPr marL="0" indent="0">
                  <a:buNone/>
                </a:pPr>
                <a:r>
                  <a:rPr lang="en-US" altLang="ja-JP" b="0" dirty="0"/>
                  <a:t>     </a:t>
                </a:r>
                <a14:m>
                  <m:oMath xmlns:m="http://schemas.openxmlformats.org/officeDocument/2006/math">
                    <m:r>
                      <a:rPr lang="en-US" altLang="ja-JP" b="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ja-JP" dirty="0"/>
                  <a:t> : Cauchy principal value integrals.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r>
                  <a:rPr lang="en-US" altLang="ja-JP" dirty="0"/>
                  <a:t>The Hilbert transform creates “π/2 phase delayed” data.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C345B43-8337-4EF7-A1DB-5690F8FDBA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E4A427-5D91-4D87-A7FC-AAFC51BD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0A43-7818-4268-80A0-61CD19DF2D36}" type="slidenum">
              <a:rPr kumimoji="1" lang="ja-JP" altLang="en-US" smtClean="0"/>
              <a:t>10</a:t>
            </a:fld>
            <a:endParaRPr kumimoji="1" lang="ja-JP" altLang="en-US"/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4686627F-4036-4A52-A05C-6C5BB0D9C8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336486"/>
              </p:ext>
            </p:extLst>
          </p:nvPr>
        </p:nvGraphicFramePr>
        <p:xfrm>
          <a:off x="1686686" y="3545660"/>
          <a:ext cx="406661" cy="665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4686627F-4036-4A52-A05C-6C5BB0D9C8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6686" y="3545660"/>
                        <a:ext cx="406661" cy="665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図 7" descr="物体 が含まれている画像&#10;&#10;自動的に生成された説明">
            <a:extLst>
              <a:ext uri="{FF2B5EF4-FFF2-40B4-BE49-F238E27FC236}">
                <a16:creationId xmlns:a16="http://schemas.microsoft.com/office/drawing/2014/main" id="{22F5F13E-032E-4B69-85DE-4F2962BB69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94" y="2369078"/>
            <a:ext cx="5495011" cy="11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1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81F20A-C3AC-4E55-82C9-024067AF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439"/>
            <a:ext cx="10515600" cy="1325563"/>
          </a:xfrm>
        </p:spPr>
        <p:txBody>
          <a:bodyPr/>
          <a:lstStyle/>
          <a:p>
            <a:r>
              <a:rPr lang="en-US" altLang="ja-JP" dirty="0"/>
              <a:t>Hilbert transform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198278C-CC80-462D-9F26-41D3634744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43002"/>
                <a:ext cx="12191999" cy="4351338"/>
              </a:xfrm>
            </p:spPr>
            <p:txBody>
              <a:bodyPr/>
              <a:lstStyle/>
              <a:p>
                <a:r>
                  <a:rPr lang="en-US" altLang="ja-JP" dirty="0"/>
                  <a:t>Blue line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/>
                  <a:t> sin(2πt) (t = 0.00, 0.01, …).</a:t>
                </a:r>
              </a:p>
              <a:p>
                <a:r>
                  <a:rPr lang="en-US" altLang="ja-JP" dirty="0"/>
                  <a:t>Orange line is Hilbert transform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ja-JP" dirty="0"/>
                  <a:t>(sin(2π(t-0.25))) of sin(2πt).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198278C-CC80-462D-9F26-41D363474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43002"/>
                <a:ext cx="12191999" cy="4351338"/>
              </a:xfrm>
              <a:blipFill>
                <a:blip r:embed="rId3"/>
                <a:stretch>
                  <a:fillRect l="-900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95BA59-772F-4FC0-9215-9560A085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7B3244C-411B-4E2C-9845-BB0BF6561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019" y="2614709"/>
            <a:ext cx="6951962" cy="417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15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E26480-9BF0-4AD1-ACBC-666F13C5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Instantaneous phase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D5C266B-6F84-43ED-977B-73F14DF30F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1825625"/>
                <a:ext cx="725008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ja-JP" dirty="0"/>
                  <a:t>Define a phase using Hilbert transform.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r>
                  <a:rPr lang="en-US" altLang="ja-JP" dirty="0"/>
                  <a:t>2-D data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dirty="0"/>
                  <a:t>Horizontal axis: original data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dirty="0"/>
                  <a:t>=sin(2πt))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dirty="0"/>
                  <a:t>Vertical axis: Hilbert transform value</a:t>
                </a:r>
              </a:p>
              <a:p>
                <a:pPr marL="0" indent="0" algn="r">
                  <a:buNone/>
                </a:pPr>
                <a:r>
                  <a:rPr lang="en-US" altLang="ja-JP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r>
                  <a:rPr lang="en-US" altLang="ja-JP" dirty="0"/>
                  <a:t>=sin(2π(t-0.25)))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r>
                  <a:rPr lang="en-US" altLang="ja-JP" dirty="0"/>
                  <a:t>The phase is defined by the angle φ formed by the horizontal axis and the 2-D data 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r>
                  <a:rPr lang="en-US" altLang="ja-JP" dirty="0"/>
                  <a:t>).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D5C266B-6F84-43ED-977B-73F14DF30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825625"/>
                <a:ext cx="7250080" cy="4351338"/>
              </a:xfrm>
              <a:blipFill>
                <a:blip r:embed="rId3"/>
                <a:stretch>
                  <a:fillRect l="-1262" t="-2801" r="-1514" b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DADC02-AD16-4046-B465-0BB1E106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1885090-4AC8-4116-A16A-42CF08BD1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081" y="1414432"/>
            <a:ext cx="4941918" cy="494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8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E5CB8A-6F7E-4E7D-B5E7-B227EC64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altLang="ja-JP" dirty="0"/>
              <a:t>Phase difference analysis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CA4602D-83DB-48FE-91E5-22476FB82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</p:spPr>
            <p:txBody>
              <a:bodyPr/>
              <a:lstStyle/>
              <a:p>
                <a:r>
                  <a:rPr lang="en-US" altLang="ja-JP" dirty="0"/>
                  <a:t>We say that two time series synchronize when the phase difference is constant in time (“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ja-JP" altLang="en-US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ja-JP" i="1" dirty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ja-JP" altLang="en-US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ja-JP" dirty="0"/>
                  <a:t>” </a:t>
                </a:r>
                <a:r>
                  <a:rPr lang="ja-JP" altLang="en-US" dirty="0"/>
                  <a:t>≈</a:t>
                </a:r>
                <a:r>
                  <a:rPr lang="en-US" altLang="ja-JP" dirty="0"/>
                  <a:t> const.).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CA4602D-83DB-48FE-91E5-22476FB82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  <a:blipFill>
                <a:blip r:embed="rId5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26C1A1-5B0A-4657-9F27-702855A7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21" name="c">
            <a:hlinkClick r:id="" action="ppaction://media"/>
            <a:extLst>
              <a:ext uri="{FF2B5EF4-FFF2-40B4-BE49-F238E27FC236}">
                <a16:creationId xmlns:a16="http://schemas.microsoft.com/office/drawing/2014/main" id="{18D7A74E-7CBF-4CEB-853A-030B4EA046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4335" y="2147847"/>
            <a:ext cx="9543329" cy="469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20000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9F2C35-527C-45DC-8726-1451F58EC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7529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Choice of frequency band from the power spectrum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4FE551-EECD-4B0A-A699-D452C00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182ECAA-C2A9-4660-9552-90F6C443C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388" y="1473092"/>
            <a:ext cx="8721224" cy="523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27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3DCA99-D799-4939-9481-B58A1372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Band-pass filter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B8BE3C-DF11-46A4-A2B2-25347B61C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580"/>
            <a:ext cx="10515600" cy="4351338"/>
          </a:xfrm>
        </p:spPr>
        <p:txBody>
          <a:bodyPr/>
          <a:lstStyle/>
          <a:p>
            <a:r>
              <a:rPr lang="en-US" altLang="ja-JP" dirty="0"/>
              <a:t>The band used in this study refers to the length of Japanese business cycle determined by the Japanese Cabinet Office.</a:t>
            </a:r>
          </a:p>
          <a:p>
            <a:r>
              <a:rPr lang="en-US" altLang="ja-JP" dirty="0"/>
              <a:t>Band-pass filtered IIP data (from 35 to 81 months)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2A3DCA-4FCF-41D0-AD21-719D9629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D1A8B80-BD91-4F56-95BA-0CF4EA53A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261" y="3713018"/>
            <a:ext cx="5247739" cy="314724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1E59DD6-75AA-4336-BB06-9ECFE2B51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3018"/>
            <a:ext cx="5243963" cy="3144983"/>
          </a:xfrm>
          <a:prstGeom prst="rect">
            <a:avLst/>
          </a:prstGeom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ECA44171-C22B-4E1D-8DA7-BA3AFDAF1870}"/>
              </a:ext>
            </a:extLst>
          </p:cNvPr>
          <p:cNvSpPr/>
          <p:nvPr/>
        </p:nvSpPr>
        <p:spPr>
          <a:xfrm>
            <a:off x="5435051" y="5062624"/>
            <a:ext cx="1321898" cy="7726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5C9113-C5CB-487D-B7FF-EAB76716C604}"/>
              </a:ext>
            </a:extLst>
          </p:cNvPr>
          <p:cNvSpPr txBox="1"/>
          <p:nvPr/>
        </p:nvSpPr>
        <p:spPr>
          <a:xfrm>
            <a:off x="5227204" y="4341445"/>
            <a:ext cx="2048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Band-pass filter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88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FC41C4-A98C-460A-875C-8A64B857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478"/>
            <a:ext cx="10515600" cy="1325563"/>
          </a:xfrm>
        </p:spPr>
        <p:txBody>
          <a:bodyPr/>
          <a:lstStyle/>
          <a:p>
            <a:r>
              <a:rPr lang="en-US" altLang="ja-JP" dirty="0"/>
              <a:t>Instantaneous phase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A2CAAC-7F5A-46DA-A12E-0DA732483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550"/>
            <a:ext cx="10515600" cy="4351338"/>
          </a:xfrm>
        </p:spPr>
        <p:txBody>
          <a:bodyPr/>
          <a:lstStyle/>
          <a:p>
            <a:r>
              <a:rPr lang="en-US" altLang="ja-JP" dirty="0"/>
              <a:t>2-D data of band-pass filtered IIP data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B6F264-8FE0-46CE-8B11-9A75DB82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E72746-C850-4B6E-BA08-51209560B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956" y="2383186"/>
            <a:ext cx="4338289" cy="433828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8C2E64D-B46B-4DE3-9257-C939A59C6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882" y="2383186"/>
            <a:ext cx="4330974" cy="433828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6A5CB8-C622-4FCD-A7AA-1BDF060F88FF}"/>
              </a:ext>
            </a:extLst>
          </p:cNvPr>
          <p:cNvSpPr txBox="1"/>
          <p:nvPr/>
        </p:nvSpPr>
        <p:spPr>
          <a:xfrm>
            <a:off x="4284940" y="2383186"/>
            <a:ext cx="165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TOKYO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168D493-5F08-4B60-BFB2-2C089C506D0F}"/>
              </a:ext>
            </a:extLst>
          </p:cNvPr>
          <p:cNvSpPr txBox="1"/>
          <p:nvPr/>
        </p:nvSpPr>
        <p:spPr>
          <a:xfrm>
            <a:off x="8923444" y="2383186"/>
            <a:ext cx="1651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KYOTO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35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9CD4-C9F9-4DBD-8041-81898D6FD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ja-JP" dirty="0"/>
              <a:t>Instantaneous phase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ED3F94-36C2-4908-98BF-1D1A3CCC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D2282B29-0A85-4045-8E0B-7582285F1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192000" cy="4351338"/>
          </a:xfrm>
        </p:spPr>
        <p:txBody>
          <a:bodyPr/>
          <a:lstStyle/>
          <a:p>
            <a:r>
              <a:rPr lang="en-US" altLang="ja-JP" dirty="0"/>
              <a:t>2-D data of band-pass filtered IIP data from January 2001 to July 2004.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D0AFDBE-D509-4B13-93A4-46CD983CE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81977"/>
            <a:ext cx="5067464" cy="507602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373A160-7C82-4C1F-906E-256CB1B08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81977"/>
            <a:ext cx="5076023" cy="507602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1860436-3BFC-451C-92A7-8AEF132C4AAC}"/>
              </a:ext>
            </a:extLst>
          </p:cNvPr>
          <p:cNvSpPr txBox="1"/>
          <p:nvPr/>
        </p:nvSpPr>
        <p:spPr>
          <a:xfrm>
            <a:off x="4308953" y="1781977"/>
            <a:ext cx="1977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TOKYO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46C690D-1108-40AF-A279-324A7B92491D}"/>
              </a:ext>
            </a:extLst>
          </p:cNvPr>
          <p:cNvSpPr txBox="1"/>
          <p:nvPr/>
        </p:nvSpPr>
        <p:spPr>
          <a:xfrm>
            <a:off x="9430545" y="1781977"/>
            <a:ext cx="1977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KYOTO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07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F15AE5-57F5-4F56-B540-9FC1A405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042"/>
            <a:ext cx="10515600" cy="1325563"/>
          </a:xfrm>
        </p:spPr>
        <p:txBody>
          <a:bodyPr/>
          <a:lstStyle/>
          <a:p>
            <a:r>
              <a:rPr lang="en-US" altLang="ja-JP" dirty="0"/>
              <a:t>Instantaneous phase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C2051B-9948-493A-9F9F-B52FB3DB8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7605"/>
            <a:ext cx="12192000" cy="4351338"/>
          </a:xfrm>
        </p:spPr>
        <p:txBody>
          <a:bodyPr/>
          <a:lstStyle/>
          <a:p>
            <a:r>
              <a:rPr lang="en-US" altLang="ja-JP" dirty="0"/>
              <a:t>Instantaneous phase of IIP data</a:t>
            </a:r>
          </a:p>
          <a:p>
            <a:r>
              <a:rPr lang="en-US" altLang="ja-JP" dirty="0"/>
              <a:t>The phase difference of two time series is constant in some intervals.(red)</a:t>
            </a:r>
            <a:r>
              <a:rPr lang="ja-JP" altLang="en-US" dirty="0"/>
              <a:t>→</a:t>
            </a:r>
            <a:r>
              <a:rPr lang="en-US" altLang="ja-JP" dirty="0"/>
              <a:t>Tokyo and Kyoto economies synchronize in these intervals.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320B2B-F7DF-4915-8705-1739897E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5C196B7-9471-4B08-87B7-0021AFB86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558" y="2885502"/>
            <a:ext cx="6598883" cy="397249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D8AD9-44E0-4511-946D-C42695CAC7C3}"/>
              </a:ext>
            </a:extLst>
          </p:cNvPr>
          <p:cNvSpPr/>
          <p:nvPr/>
        </p:nvSpPr>
        <p:spPr>
          <a:xfrm>
            <a:off x="2910468" y="3066585"/>
            <a:ext cx="602166" cy="362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EA009D7-529D-45DB-9616-9EB8D5627EF4}"/>
              </a:ext>
            </a:extLst>
          </p:cNvPr>
          <p:cNvSpPr/>
          <p:nvPr/>
        </p:nvSpPr>
        <p:spPr>
          <a:xfrm>
            <a:off x="3062868" y="3218985"/>
            <a:ext cx="602166" cy="362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61B2D64-2CCB-4D6B-8456-D74389EA55FF}"/>
              </a:ext>
            </a:extLst>
          </p:cNvPr>
          <p:cNvSpPr/>
          <p:nvPr/>
        </p:nvSpPr>
        <p:spPr>
          <a:xfrm>
            <a:off x="2873297" y="4204325"/>
            <a:ext cx="602166" cy="362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6A280C1-0FCF-4094-8736-0C53494C6B0D}"/>
              </a:ext>
            </a:extLst>
          </p:cNvPr>
          <p:cNvSpPr/>
          <p:nvPr/>
        </p:nvSpPr>
        <p:spPr>
          <a:xfrm>
            <a:off x="2910468" y="5269187"/>
            <a:ext cx="602166" cy="362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B4D188F-75A1-494C-8987-B2DC8153EAC3}"/>
              </a:ext>
            </a:extLst>
          </p:cNvPr>
          <p:cNvSpPr/>
          <p:nvPr/>
        </p:nvSpPr>
        <p:spPr>
          <a:xfrm>
            <a:off x="4516243" y="3757962"/>
            <a:ext cx="557561" cy="22302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0FEDED7-5A8A-49EA-B64D-549867169A4E}"/>
              </a:ext>
            </a:extLst>
          </p:cNvPr>
          <p:cNvSpPr/>
          <p:nvPr/>
        </p:nvSpPr>
        <p:spPr>
          <a:xfrm>
            <a:off x="5312360" y="3756629"/>
            <a:ext cx="497426" cy="22302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64C2931-BA7D-4AD5-A19B-90D60E0C2B6E}"/>
              </a:ext>
            </a:extLst>
          </p:cNvPr>
          <p:cNvSpPr/>
          <p:nvPr/>
        </p:nvSpPr>
        <p:spPr>
          <a:xfrm>
            <a:off x="6322081" y="3757962"/>
            <a:ext cx="2288519" cy="22302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3A2EA6B-BB85-4D1A-83AD-04C0A6BA0217}"/>
              </a:ext>
            </a:extLst>
          </p:cNvPr>
          <p:cNvSpPr/>
          <p:nvPr/>
        </p:nvSpPr>
        <p:spPr>
          <a:xfrm>
            <a:off x="6591300" y="3756629"/>
            <a:ext cx="704850" cy="223024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60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C8CDD7-6409-4CE7-AE49-622230C5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Phase difference (Tokyo and Kyoto)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E6121A-DD96-438E-9D81-8D36EFEB7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712D8EC-CF1F-4D38-9147-9238430AF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558" y="2724553"/>
            <a:ext cx="6876884" cy="413344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07B697-9DD7-43CC-96C4-543A2D04597F}"/>
              </a:ext>
            </a:extLst>
          </p:cNvPr>
          <p:cNvSpPr txBox="1"/>
          <p:nvPr/>
        </p:nvSpPr>
        <p:spPr>
          <a:xfrm>
            <a:off x="838200" y="1538868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/>
              <a:t>The phase difference between Tokyo and Kyoto</a:t>
            </a:r>
            <a:r>
              <a:rPr lang="ja-JP" altLang="en-US" sz="2800" dirty="0"/>
              <a:t> </a:t>
            </a:r>
            <a:r>
              <a:rPr lang="en-US" altLang="ja-JP" sz="2800" dirty="0"/>
              <a:t>IIPs.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/>
              <a:t>In flat periods(red), IIPs of Tokyo and Kyoto synchronize. 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A63098D-26EE-43E4-AF05-33FCD6FE25A5}"/>
              </a:ext>
            </a:extLst>
          </p:cNvPr>
          <p:cNvSpPr/>
          <p:nvPr/>
        </p:nvSpPr>
        <p:spPr>
          <a:xfrm>
            <a:off x="3958683" y="3100039"/>
            <a:ext cx="847493" cy="566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3D4F644-A686-4D18-A75A-DDF9B0F96C90}"/>
              </a:ext>
            </a:extLst>
          </p:cNvPr>
          <p:cNvSpPr/>
          <p:nvPr/>
        </p:nvSpPr>
        <p:spPr>
          <a:xfrm>
            <a:off x="4980878" y="3100039"/>
            <a:ext cx="605883" cy="566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160C5BF-8C67-4CC8-967F-D2D35EEFD1D3}"/>
              </a:ext>
            </a:extLst>
          </p:cNvPr>
          <p:cNvSpPr/>
          <p:nvPr/>
        </p:nvSpPr>
        <p:spPr>
          <a:xfrm>
            <a:off x="5913864" y="4631473"/>
            <a:ext cx="2304585" cy="921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05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C1DC2-2539-4012-B034-530B4231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875"/>
            <a:ext cx="10515600" cy="1325563"/>
          </a:xfrm>
        </p:spPr>
        <p:txBody>
          <a:bodyPr/>
          <a:lstStyle/>
          <a:p>
            <a:r>
              <a:rPr lang="en-US" altLang="ja-JP" dirty="0"/>
              <a:t>What is synchronization?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3E00BE-C930-4561-BE17-76EB69056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9497"/>
            <a:ext cx="6096000" cy="569850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Multiple oscillations may synchronize if they directly interact with each other (e.g. Metronomes on a single board).</a:t>
            </a:r>
          </a:p>
          <a:p>
            <a:pPr marL="0" indent="0" algn="r">
              <a:buNone/>
            </a:pPr>
            <a:r>
              <a:rPr lang="en-US" altLang="ja-JP" sz="1300" dirty="0"/>
              <a:t>(https://youtu.be/Aaxw4zbULMs)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altLang="ja-JP" dirty="0"/>
              <a:t> Southeast Asian fireflies within a given tree flash simultaneously without mutual direct interaction.</a:t>
            </a:r>
          </a:p>
          <a:p>
            <a:pPr marL="0" indent="0" algn="r">
              <a:buNone/>
            </a:pPr>
            <a:r>
              <a:rPr lang="en-US" altLang="ja-JP" sz="1300" dirty="0"/>
              <a:t>(https://youtu.be/dcKx9wlCfiQ)</a:t>
            </a:r>
          </a:p>
          <a:p>
            <a:pPr marL="0" indent="0">
              <a:buNone/>
            </a:pPr>
            <a:r>
              <a:rPr lang="ja-JP" altLang="en-US" dirty="0"/>
              <a:t>　　　　　　</a:t>
            </a:r>
            <a:r>
              <a:rPr lang="ja-JP" altLang="en-US" sz="4000" dirty="0"/>
              <a:t>⇓</a:t>
            </a:r>
          </a:p>
          <a:p>
            <a:r>
              <a:rPr lang="en-US" altLang="ja-JP" dirty="0"/>
              <a:t>Synchronization is the rhythm adjustment through interaction.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dirty="0"/>
              <a:t>We study synchronization among the indices of industrial production (IIP) data.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08DE98-1358-4E44-A095-0B44636E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B38493A-84D9-42CC-BA8C-0FCBD68FB204}"/>
              </a:ext>
            </a:extLst>
          </p:cNvPr>
          <p:cNvSpPr/>
          <p:nvPr/>
        </p:nvSpPr>
        <p:spPr>
          <a:xfrm>
            <a:off x="6911356" y="18789"/>
            <a:ext cx="4465284" cy="33919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01663BD-9192-4D6D-8685-3813A7355D20}"/>
              </a:ext>
            </a:extLst>
          </p:cNvPr>
          <p:cNvSpPr/>
          <p:nvPr/>
        </p:nvSpPr>
        <p:spPr>
          <a:xfrm>
            <a:off x="6875846" y="3429531"/>
            <a:ext cx="4536304" cy="34096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オンライン メディア 4" title="Synchronization of Metronomes">
            <a:hlinkClick r:id="" action="ppaction://media"/>
            <a:extLst>
              <a:ext uri="{FF2B5EF4-FFF2-40B4-BE49-F238E27FC236}">
                <a16:creationId xmlns:a16="http://schemas.microsoft.com/office/drawing/2014/main" id="{A6DF2BFF-4688-4D07-BA61-DCB3F0228B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911356" y="41499"/>
            <a:ext cx="4465284" cy="3346531"/>
          </a:xfrm>
          <a:prstGeom prst="rect">
            <a:avLst/>
          </a:prstGeom>
        </p:spPr>
      </p:pic>
      <p:pic>
        <p:nvPicPr>
          <p:cNvPr id="6" name="オンライン メディア 5" title="Fireflies 'n sync">
            <a:hlinkClick r:id="" action="ppaction://media"/>
            <a:extLst>
              <a:ext uri="{FF2B5EF4-FFF2-40B4-BE49-F238E27FC236}">
                <a16:creationId xmlns:a16="http://schemas.microsoft.com/office/drawing/2014/main" id="{6A150ED3-17FB-47B8-9DBA-228D4A15C16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875846" y="3428469"/>
            <a:ext cx="4536304" cy="339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6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A9D06E-FBDC-493A-B80E-0D92FED3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Phase difference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C345B43-8337-4EF7-A1DB-5690F8FDBA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/>
                  <a:t>A phase difference is expressed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ja-JP" dirty="0"/>
                  <a:t>: (unwrap) instantaneous phase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for n-</a:t>
                </a:r>
                <a:r>
                  <a:rPr lang="en-US" altLang="ja-JP" dirty="0" err="1"/>
                  <a:t>th</a:t>
                </a:r>
                <a:r>
                  <a:rPr lang="en-US" altLang="ja-JP" dirty="0"/>
                  <a:t> data</a:t>
                </a:r>
              </a:p>
              <a:p>
                <a:pPr marL="0" indent="0">
                  <a:buNone/>
                </a:pPr>
                <a:endParaRPr lang="ja-JP" altLang="ja-JP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dirty="0"/>
                  <a:t>When two time series synchronize,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ja-JP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dirty="0"/>
                  <a:t> satisfies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altLang="ja-JP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altLang="ja-JP" dirty="0"/>
                  <a:t>: constant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altLang="ja-JP" dirty="0"/>
                  <a:t>: sufficiently small positive constant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C345B43-8337-4EF7-A1DB-5690F8FDBA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E4A427-5D91-4D87-A7FC-AAFC51BD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0A43-7818-4268-80A0-61CD19DF2D3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918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10706A-7CD3-49EE-9BDB-9E81AEC28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Rosenblum </a:t>
            </a:r>
            <a:r>
              <a:rPr lang="en-US" altLang="ja-JP" i="1" dirty="0"/>
              <a:t>et al</a:t>
            </a:r>
            <a:r>
              <a:rPr lang="en-US" altLang="ja-JP" dirty="0"/>
              <a:t>. (2001)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819119F-C14B-4682-8AEF-C5F69EE104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ja-JP" dirty="0"/>
                  <a:t>Quantify the degree of synchronization.</a:t>
                </a:r>
              </a:p>
              <a:p>
                <a:endParaRPr lang="en-US" altLang="ja-JP" dirty="0"/>
              </a:p>
              <a:p>
                <a:r>
                  <a:rPr lang="en-US" altLang="ja-JP" dirty="0"/>
                  <a:t>Synchronization index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sSub>
                                    <m:sSubPr>
                                      <m:ctrlPr>
                                        <a:rPr lang="en-US" altLang="ja-JP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 dirty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 dirty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   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ja-JP" dirty="0"/>
                  <a:t>: period.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is close to 1, the degree of synchronization is high.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is close to 0, the degree of synchronization is low.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819119F-C14B-4682-8AEF-C5F69EE104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68AED1-CBB4-4FD1-BAC9-54DDD58F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0A43-7818-4268-80A0-61CD19DF2D3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16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EE4A57-0BB6-49AF-9283-31375D91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4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Phase difference and synchronization index</a:t>
            </a:r>
            <a:endParaRPr kumimoji="1" lang="ja-JP" altLang="en-US" sz="4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ED505D-7A97-43FD-8183-B64031C6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4B6E33B-1373-4FF2-AB03-B6A6FF420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7887"/>
            <a:ext cx="4584589" cy="275563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C885D5E-A9A6-406D-AABE-9D6A1377E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08466"/>
            <a:ext cx="4584589" cy="274953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6D4FDC5-A3D2-40AA-8942-C6D1FD5A6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795" y="1273984"/>
            <a:ext cx="2754178" cy="274953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A9E39CD-3453-439C-9A2B-030B0E348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795" y="4099170"/>
            <a:ext cx="2754178" cy="2758830"/>
          </a:xfrm>
          <a:prstGeom prst="rect">
            <a:avLst/>
          </a:prstGeom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5E67B661-CCB1-40EB-AF18-E2C3E4D20ED4}"/>
              </a:ext>
            </a:extLst>
          </p:cNvPr>
          <p:cNvSpPr/>
          <p:nvPr/>
        </p:nvSpPr>
        <p:spPr>
          <a:xfrm>
            <a:off x="4664894" y="2477862"/>
            <a:ext cx="669073" cy="5129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9C6877D6-3458-4336-9395-FA0D6E6208EA}"/>
              </a:ext>
            </a:extLst>
          </p:cNvPr>
          <p:cNvSpPr/>
          <p:nvPr/>
        </p:nvSpPr>
        <p:spPr>
          <a:xfrm>
            <a:off x="8276063" y="2427605"/>
            <a:ext cx="669073" cy="5129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45CF2CE9-DA79-4793-B3BF-438DE0B31506}"/>
              </a:ext>
            </a:extLst>
          </p:cNvPr>
          <p:cNvSpPr/>
          <p:nvPr/>
        </p:nvSpPr>
        <p:spPr>
          <a:xfrm>
            <a:off x="4664893" y="5222107"/>
            <a:ext cx="669073" cy="5129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ABE88E6B-EF51-4E7A-B2F5-448DE8AAB433}"/>
              </a:ext>
            </a:extLst>
          </p:cNvPr>
          <p:cNvSpPr/>
          <p:nvPr/>
        </p:nvSpPr>
        <p:spPr>
          <a:xfrm>
            <a:off x="8276062" y="5214292"/>
            <a:ext cx="669073" cy="5129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84698A-48B2-438D-AD86-DA7DCCB1F472}"/>
              </a:ext>
            </a:extLst>
          </p:cNvPr>
          <p:cNvSpPr txBox="1"/>
          <p:nvPr/>
        </p:nvSpPr>
        <p:spPr>
          <a:xfrm>
            <a:off x="8963909" y="2145474"/>
            <a:ext cx="3228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synchronization index = 0.01</a:t>
            </a:r>
            <a:endParaRPr lang="ja-JP" altLang="en-US" sz="32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6D68B76-F747-4C81-ADA6-CFB4217A54E0}"/>
              </a:ext>
            </a:extLst>
          </p:cNvPr>
          <p:cNvSpPr/>
          <p:nvPr/>
        </p:nvSpPr>
        <p:spPr>
          <a:xfrm>
            <a:off x="8963909" y="5002133"/>
            <a:ext cx="32280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/>
              <a:t>synchronization index = 0.97</a:t>
            </a:r>
            <a:endParaRPr lang="ja-JP" altLang="en-US" sz="3200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043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D7D65B-C2F0-4589-95C1-C9D241BDB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Synchronization index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DBE4B2-D520-4FA3-81F3-D30DBE4C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CB34E73-2B3A-4A9E-B02A-102AFF513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558" y="2733699"/>
            <a:ext cx="6876884" cy="412430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6CD688-18B9-403C-ADD7-57F75037ED26}"/>
              </a:ext>
            </a:extLst>
          </p:cNvPr>
          <p:cNvSpPr txBox="1"/>
          <p:nvPr/>
        </p:nvSpPr>
        <p:spPr>
          <a:xfrm>
            <a:off x="838200" y="1690688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Synchronization index between Tokyo and Kyoto.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41595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D7D65B-C2F0-4589-95C1-C9D241BDB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Synchronization index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DBE4B2-D520-4FA3-81F3-D30DBE4C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CB34E73-2B3A-4A9E-B02A-102AFF513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558" y="2733699"/>
            <a:ext cx="6876884" cy="412430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6CD688-18B9-403C-ADD7-57F75037ED26}"/>
              </a:ext>
            </a:extLst>
          </p:cNvPr>
          <p:cNvSpPr txBox="1"/>
          <p:nvPr/>
        </p:nvSpPr>
        <p:spPr>
          <a:xfrm>
            <a:off x="528918" y="1540375"/>
            <a:ext cx="11134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When the synchronization indices are close to 1, </a:t>
            </a:r>
          </a:p>
          <a:p>
            <a:r>
              <a:rPr lang="en-US" altLang="ja-JP" sz="2800" dirty="0"/>
              <a:t>     the degree of synchronization is high.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2538B1-B7BD-49CF-A244-6A8C8D847E24}"/>
              </a:ext>
            </a:extLst>
          </p:cNvPr>
          <p:cNvSpPr/>
          <p:nvPr/>
        </p:nvSpPr>
        <p:spPr>
          <a:xfrm>
            <a:off x="4415883" y="2843561"/>
            <a:ext cx="735980" cy="312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B181ECC-9E8C-4239-8B43-7F3F539BE049}"/>
              </a:ext>
            </a:extLst>
          </p:cNvPr>
          <p:cNvSpPr/>
          <p:nvPr/>
        </p:nvSpPr>
        <p:spPr>
          <a:xfrm>
            <a:off x="7217738" y="2860134"/>
            <a:ext cx="1123373" cy="312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1AA56BA-816A-4651-914A-DF8B8D90F482}"/>
              </a:ext>
            </a:extLst>
          </p:cNvPr>
          <p:cNvSpPr/>
          <p:nvPr/>
        </p:nvSpPr>
        <p:spPr>
          <a:xfrm>
            <a:off x="6239182" y="2860134"/>
            <a:ext cx="735980" cy="312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CB3EC54-D1EC-4612-9A99-612EC430F066}"/>
              </a:ext>
            </a:extLst>
          </p:cNvPr>
          <p:cNvSpPr/>
          <p:nvPr/>
        </p:nvSpPr>
        <p:spPr>
          <a:xfrm>
            <a:off x="5349834" y="2860134"/>
            <a:ext cx="426498" cy="312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051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D7D65B-C2F0-4589-95C1-C9D241BDB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Synchronization index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DBE4B2-D520-4FA3-81F3-D30DBE4C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CB34E73-2B3A-4A9E-B02A-102AFF513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558" y="2733699"/>
            <a:ext cx="6876884" cy="412430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6CD688-18B9-403C-ADD7-57F75037ED26}"/>
              </a:ext>
            </a:extLst>
          </p:cNvPr>
          <p:cNvSpPr txBox="1"/>
          <p:nvPr/>
        </p:nvSpPr>
        <p:spPr>
          <a:xfrm>
            <a:off x="340659" y="1568139"/>
            <a:ext cx="11013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When the synchronization indices are close to 0, </a:t>
            </a:r>
          </a:p>
          <a:p>
            <a:r>
              <a:rPr lang="en-US" altLang="ja-JP" sz="2800" dirty="0"/>
              <a:t>     the degree of synchronization is low.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2538B1-B7BD-49CF-A244-6A8C8D847E24}"/>
              </a:ext>
            </a:extLst>
          </p:cNvPr>
          <p:cNvSpPr/>
          <p:nvPr/>
        </p:nvSpPr>
        <p:spPr>
          <a:xfrm>
            <a:off x="3746809" y="4855077"/>
            <a:ext cx="758283" cy="1021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B181ECC-9E8C-4239-8B43-7F3F539BE049}"/>
              </a:ext>
            </a:extLst>
          </p:cNvPr>
          <p:cNvSpPr/>
          <p:nvPr/>
        </p:nvSpPr>
        <p:spPr>
          <a:xfrm>
            <a:off x="8251902" y="4698961"/>
            <a:ext cx="490654" cy="8759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1AA56BA-816A-4651-914A-DF8B8D90F482}"/>
              </a:ext>
            </a:extLst>
          </p:cNvPr>
          <p:cNvSpPr/>
          <p:nvPr/>
        </p:nvSpPr>
        <p:spPr>
          <a:xfrm>
            <a:off x="5594343" y="4698960"/>
            <a:ext cx="650340" cy="11777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CB3EC54-D1EC-4612-9A99-612EC430F066}"/>
              </a:ext>
            </a:extLst>
          </p:cNvPr>
          <p:cNvSpPr/>
          <p:nvPr/>
        </p:nvSpPr>
        <p:spPr>
          <a:xfrm>
            <a:off x="4988273" y="4542843"/>
            <a:ext cx="426498" cy="865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474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74FB74-CFEA-4BAB-8EA8-DCEEA9E2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ja-JP" dirty="0"/>
              <a:t>Business cycle and synchronization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F99A75-0C65-4681-BB76-4A2C3449D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139320"/>
            <a:ext cx="10972800" cy="571868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We obtain 1081 (=</a:t>
            </a:r>
            <a:r>
              <a:rPr lang="en-US" altLang="ja-JP" baseline="-25000" dirty="0"/>
              <a:t>47</a:t>
            </a:r>
            <a:r>
              <a:rPr lang="en-US" altLang="ja-JP" dirty="0"/>
              <a:t>C</a:t>
            </a:r>
            <a:r>
              <a:rPr lang="en-US" altLang="ja-JP" baseline="-25000" dirty="0"/>
              <a:t>2</a:t>
            </a:r>
            <a:r>
              <a:rPr lang="en-US" altLang="ja-JP" dirty="0"/>
              <a:t>) synchronization indices between any combination of prefectures in Japan.</a:t>
            </a:r>
          </a:p>
          <a:p>
            <a:endParaRPr lang="en-US" altLang="ja-JP" dirty="0"/>
          </a:p>
          <a:p>
            <a:r>
              <a:rPr lang="en-US" altLang="ja-JP" dirty="0"/>
              <a:t>Plot the number out of 1081 at which the synchronization index ≥ c</a:t>
            </a:r>
          </a:p>
          <a:p>
            <a:pPr marL="0" indent="0">
              <a:buNone/>
            </a:pPr>
            <a:r>
              <a:rPr lang="en-US" altLang="ja-JP" dirty="0"/>
              <a:t>(threshold : c = 0.5, 0.6, 0.7, 0.8, 0.9) </a:t>
            </a:r>
          </a:p>
          <a:p>
            <a:pPr marL="0" indent="0">
              <a:buNone/>
            </a:pP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During economic expansion period</a:t>
            </a:r>
          </a:p>
          <a:p>
            <a:pPr marL="0" indent="0">
              <a:buNone/>
            </a:pPr>
            <a:r>
              <a:rPr lang="ja-JP" altLang="en-US" dirty="0"/>
              <a:t>→</a:t>
            </a:r>
            <a:r>
              <a:rPr lang="en-US" altLang="ja-JP" dirty="0"/>
              <a:t>Fluctuations in production of regions tend to synchronize weakly. (</a:t>
            </a:r>
            <a:r>
              <a:rPr lang="ja-JP" altLang="en-US" dirty="0"/>
              <a:t>⇔</a:t>
            </a:r>
            <a:r>
              <a:rPr lang="en-US" altLang="ja-JP" dirty="0">
                <a:solidFill>
                  <a:srgbClr val="FF0000"/>
                </a:solidFill>
              </a:rPr>
              <a:t>The number over the threshold is small.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/>
              <a:t>During economic contraction period</a:t>
            </a:r>
          </a:p>
          <a:p>
            <a:pPr marL="0" indent="0">
              <a:buNone/>
            </a:pPr>
            <a:r>
              <a:rPr lang="ja-JP" altLang="en-US" dirty="0"/>
              <a:t>→</a:t>
            </a:r>
            <a:r>
              <a:rPr lang="en-US" altLang="ja-JP" dirty="0"/>
              <a:t>Fluctuations in production of regions tend to synchronize strongly. (</a:t>
            </a:r>
            <a:r>
              <a:rPr lang="ja-JP" altLang="en-US" dirty="0"/>
              <a:t>⇔</a:t>
            </a:r>
            <a:r>
              <a:rPr lang="en-US" altLang="ja-JP" dirty="0">
                <a:solidFill>
                  <a:srgbClr val="FF0000"/>
                </a:solidFill>
              </a:rPr>
              <a:t>The number over the threshold is large.</a:t>
            </a:r>
            <a:r>
              <a:rPr lang="en-US" altLang="ja-JP" dirty="0"/>
              <a:t>)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E6D57F-9664-4442-8ACE-F8A77AA0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16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DC35F7-1586-47CB-BF21-658A6F32C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Synchronization index ≥ c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E94BF1-D1D5-4019-867C-4B857D7AF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0EF8050-4D51-40FE-8070-8AA6C2AB5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150" y="1690688"/>
            <a:ext cx="6983700" cy="41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44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514BDAF-1DD2-4351-AA56-94D272075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856" y="2687425"/>
            <a:ext cx="6908286" cy="415232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3EB1204-DAE7-4E2A-9B3B-05C7A118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4"/>
            <a:ext cx="10515600" cy="1325563"/>
          </a:xfrm>
        </p:spPr>
        <p:txBody>
          <a:bodyPr/>
          <a:lstStyle/>
          <a:p>
            <a:r>
              <a:rPr lang="en-US" altLang="ja-JP" dirty="0"/>
              <a:t>Synchronization index ≥ c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A5A61D-2F96-4797-B88C-FFF5BA72C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33" y="1178313"/>
            <a:ext cx="11802533" cy="4998650"/>
          </a:xfrm>
        </p:spPr>
        <p:txBody>
          <a:bodyPr/>
          <a:lstStyle/>
          <a:p>
            <a:r>
              <a:rPr lang="en-US" altLang="ja-JP" dirty="0"/>
              <a:t>Blue intervals correspond to economic expansion periods.</a:t>
            </a:r>
          </a:p>
          <a:p>
            <a:r>
              <a:rPr lang="en-US" altLang="ja-JP" dirty="0"/>
              <a:t>The number over the threshold tends to be small.</a:t>
            </a:r>
          </a:p>
          <a:p>
            <a:pPr marL="0" indent="0">
              <a:buNone/>
            </a:pPr>
            <a:r>
              <a:rPr lang="en-US" altLang="ja-JP" dirty="0"/>
              <a:t>→In these periods, IIP of prefectures desynchronize.(red)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3E2DB4-A60B-4079-9D28-DEB833A6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3ADAFA-A410-4B23-9C9B-51CB102B5683}"/>
              </a:ext>
            </a:extLst>
          </p:cNvPr>
          <p:cNvSpPr/>
          <p:nvPr/>
        </p:nvSpPr>
        <p:spPr>
          <a:xfrm>
            <a:off x="5339829" y="4644277"/>
            <a:ext cx="421034" cy="11712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CE44A35-6F6B-45C0-9F77-4D7B25F1DE4E}"/>
              </a:ext>
            </a:extLst>
          </p:cNvPr>
          <p:cNvSpPr/>
          <p:nvPr/>
        </p:nvSpPr>
        <p:spPr>
          <a:xfrm>
            <a:off x="8610601" y="3921551"/>
            <a:ext cx="316584" cy="1402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C137268-F34A-45A5-B69F-6C6C3F214015}"/>
              </a:ext>
            </a:extLst>
          </p:cNvPr>
          <p:cNvSpPr/>
          <p:nvPr/>
        </p:nvSpPr>
        <p:spPr>
          <a:xfrm>
            <a:off x="7244514" y="4577901"/>
            <a:ext cx="446962" cy="1101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85E62-D2D2-4B35-8C99-2F1D87B640E6}"/>
              </a:ext>
            </a:extLst>
          </p:cNvPr>
          <p:cNvSpPr/>
          <p:nvPr/>
        </p:nvSpPr>
        <p:spPr>
          <a:xfrm>
            <a:off x="6149463" y="3989869"/>
            <a:ext cx="446962" cy="13088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02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A0B32D7-915D-40B8-B004-2ECEAF060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164" y="2737748"/>
            <a:ext cx="6799672" cy="407799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3EB1204-DAE7-4E2A-9B3B-05C7A118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7"/>
            <a:ext cx="10515600" cy="1325563"/>
          </a:xfrm>
        </p:spPr>
        <p:txBody>
          <a:bodyPr/>
          <a:lstStyle/>
          <a:p>
            <a:r>
              <a:rPr lang="en-US" altLang="ja-JP" dirty="0"/>
              <a:t>Synchronization index ≥ c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A5A61D-2F96-4797-B88C-FFF5BA72C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189868"/>
            <a:ext cx="11353800" cy="4838817"/>
          </a:xfrm>
        </p:spPr>
        <p:txBody>
          <a:bodyPr/>
          <a:lstStyle/>
          <a:p>
            <a:r>
              <a:rPr lang="en-US" altLang="ja-JP" dirty="0"/>
              <a:t>Orange intervals correspond to economic contraction periods.</a:t>
            </a:r>
          </a:p>
          <a:p>
            <a:r>
              <a:rPr lang="en-US" altLang="ja-JP" dirty="0"/>
              <a:t>The number over the threshold tends to be large.</a:t>
            </a:r>
          </a:p>
          <a:p>
            <a:pPr marL="0" indent="0">
              <a:buNone/>
            </a:pPr>
            <a:r>
              <a:rPr lang="en-US" altLang="ja-JP" dirty="0"/>
              <a:t>→In these periods, IIP of prefectures synchronize.(red)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3E2DB4-A60B-4079-9D28-DEB833A6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79F7F21-E594-4A10-B2CF-00776A68ECFC}"/>
              </a:ext>
            </a:extLst>
          </p:cNvPr>
          <p:cNvSpPr/>
          <p:nvPr/>
        </p:nvSpPr>
        <p:spPr>
          <a:xfrm>
            <a:off x="5050655" y="2953213"/>
            <a:ext cx="275489" cy="10482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8B7503A-04E2-4E8B-9224-484181566800}"/>
              </a:ext>
            </a:extLst>
          </p:cNvPr>
          <p:cNvSpPr/>
          <p:nvPr/>
        </p:nvSpPr>
        <p:spPr>
          <a:xfrm>
            <a:off x="6572769" y="3106629"/>
            <a:ext cx="275489" cy="1047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05EDD99-CCEF-4604-A3A9-19330BCD4993}"/>
              </a:ext>
            </a:extLst>
          </p:cNvPr>
          <p:cNvSpPr/>
          <p:nvPr/>
        </p:nvSpPr>
        <p:spPr>
          <a:xfrm>
            <a:off x="5762759" y="3261528"/>
            <a:ext cx="421034" cy="11712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D54B996-2856-41F7-A1BE-8F27E1432EC4}"/>
              </a:ext>
            </a:extLst>
          </p:cNvPr>
          <p:cNvSpPr/>
          <p:nvPr/>
        </p:nvSpPr>
        <p:spPr>
          <a:xfrm>
            <a:off x="7024923" y="3107472"/>
            <a:ext cx="175704" cy="1003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E85A71-0873-4708-9E36-9000A33AA4A9}"/>
              </a:ext>
            </a:extLst>
          </p:cNvPr>
          <p:cNvSpPr/>
          <p:nvPr/>
        </p:nvSpPr>
        <p:spPr>
          <a:xfrm>
            <a:off x="7946796" y="3107472"/>
            <a:ext cx="263950" cy="739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65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6DD965-D389-4767-9363-BBED677AA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456"/>
            <a:ext cx="10515600" cy="1325563"/>
          </a:xfrm>
        </p:spPr>
        <p:txBody>
          <a:bodyPr/>
          <a:lstStyle/>
          <a:p>
            <a:r>
              <a:rPr lang="en-US" altLang="ja-JP" dirty="0"/>
              <a:t>Previous studies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E7D213-33C5-4696-B485-6623E9A6A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526019"/>
            <a:ext cx="11906250" cy="5012893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sz="4500" dirty="0"/>
              <a:t>Business cycle synchronization has become a topic of growing interest from around the end of the twentieth century.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4500" dirty="0" err="1"/>
              <a:t>Artis</a:t>
            </a:r>
            <a:r>
              <a:rPr lang="en-US" altLang="ja-JP" sz="4500" dirty="0"/>
              <a:t> and Zhang (1999), </a:t>
            </a:r>
            <a:r>
              <a:rPr lang="en-US" altLang="ja-JP" sz="4500" dirty="0" err="1"/>
              <a:t>Imbs</a:t>
            </a:r>
            <a:r>
              <a:rPr lang="en-US" altLang="ja-JP" sz="4500" dirty="0"/>
              <a:t> (1999), </a:t>
            </a:r>
            <a:r>
              <a:rPr lang="en-US" altLang="ja-JP" sz="4500" dirty="0" err="1"/>
              <a:t>Selover</a:t>
            </a:r>
            <a:r>
              <a:rPr lang="en-US" altLang="ja-JP" sz="4500" dirty="0"/>
              <a:t> and Jensen (1999), etc.</a:t>
            </a:r>
          </a:p>
          <a:p>
            <a:endParaRPr lang="en-US" altLang="ja-JP" sz="4500" dirty="0"/>
          </a:p>
          <a:p>
            <a:r>
              <a:rPr lang="en-US" altLang="ja-JP" sz="4500" dirty="0"/>
              <a:t>Regional business cycle exhibits intermittent transition between synchronization and desynchronization of each regional fluctuations.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4500" dirty="0"/>
              <a:t>Savva et al. (2010), </a:t>
            </a:r>
            <a:r>
              <a:rPr lang="en-US" altLang="ja-JP" sz="4500" dirty="0" err="1"/>
              <a:t>Hanus</a:t>
            </a:r>
            <a:r>
              <a:rPr lang="en-US" altLang="ja-JP" sz="4500" dirty="0"/>
              <a:t> and </a:t>
            </a:r>
            <a:r>
              <a:rPr lang="en-US" altLang="ja-JP" sz="4500" dirty="0" err="1"/>
              <a:t>Vacha</a:t>
            </a:r>
            <a:r>
              <a:rPr lang="en-US" altLang="ja-JP" sz="4500" dirty="0"/>
              <a:t>(2016), etc.</a:t>
            </a:r>
          </a:p>
          <a:p>
            <a:pPr marL="0" indent="0">
              <a:buNone/>
            </a:pPr>
            <a:endParaRPr lang="en-US" altLang="ja-JP" sz="4500" dirty="0"/>
          </a:p>
          <a:p>
            <a:r>
              <a:rPr lang="en-US" altLang="ja-JP" sz="4500" dirty="0"/>
              <a:t>According to cross-wavelet analysis of reginal business cycles , it is found that during the recession phase, the degree of synchronization is high and during the expansion phase, the degree is low.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4500" dirty="0" err="1"/>
              <a:t>Esashi</a:t>
            </a:r>
            <a:r>
              <a:rPr lang="en-US" altLang="ja-JP" sz="4500" dirty="0"/>
              <a:t>, </a:t>
            </a:r>
            <a:r>
              <a:rPr lang="en-US" altLang="ja-JP" sz="4500" dirty="0" err="1"/>
              <a:t>Onozaki</a:t>
            </a:r>
            <a:r>
              <a:rPr lang="en-US" altLang="ja-JP" sz="4500" dirty="0"/>
              <a:t> and Saiki (in preparation)</a:t>
            </a:r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93AE52-F736-46F2-A0A0-C3662E8DC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89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F607A5-A65B-4606-B5AD-9EB4B197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B62391-102B-443C-B6DF-7F3E488B5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Synchronization of business fluctuations of regions is observed during economic contraction period.</a:t>
            </a:r>
          </a:p>
          <a:p>
            <a:endParaRPr lang="en-US" altLang="ja-JP" dirty="0"/>
          </a:p>
          <a:p>
            <a:r>
              <a:rPr lang="en-US" altLang="ja-JP" dirty="0"/>
              <a:t>Desynchronization of business fluctuations of regions is observed during economic expansion period.</a:t>
            </a:r>
          </a:p>
          <a:p>
            <a:pPr marL="0" indent="0">
              <a:buNone/>
            </a:pPr>
            <a:endParaRPr lang="ja-JP" altLang="en-US" dirty="0"/>
          </a:p>
          <a:p>
            <a:r>
              <a:rPr lang="en-US" altLang="ja-JP" dirty="0"/>
              <a:t>These results are consistent with our previous study using the cross-wavelet transform.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309446-F3BF-4733-88BD-FB11A825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87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0CBA7C-8567-4F74-B201-785C4BA9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ja-JP" dirty="0"/>
              <a:t>References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348390-E9ED-483F-9778-5DCCBF08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5006"/>
            <a:ext cx="10515600" cy="5792993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 err="1"/>
              <a:t>Artis</a:t>
            </a:r>
            <a:r>
              <a:rPr lang="en-US" altLang="ja-JP" dirty="0"/>
              <a:t>, M.J., Zhang, W., (1999). Further evidence on the international business </a:t>
            </a:r>
            <a:r>
              <a:rPr lang="en-US" altLang="ja-JP" dirty="0" err="1"/>
              <a:t>cycleand</a:t>
            </a:r>
            <a:r>
              <a:rPr lang="en-US" altLang="ja-JP" dirty="0"/>
              <a:t> the ERM: is there a European business cycle? </a:t>
            </a:r>
            <a:r>
              <a:rPr lang="en-US" altLang="ja-JP" dirty="0" err="1"/>
              <a:t>Oxf</a:t>
            </a:r>
            <a:r>
              <a:rPr lang="en-US" altLang="ja-JP" dirty="0"/>
              <a:t>. Econ. Pap. 51, 120–132.</a:t>
            </a:r>
          </a:p>
          <a:p>
            <a:r>
              <a:rPr lang="en-US" altLang="ja-JP" dirty="0" err="1"/>
              <a:t>Esashi</a:t>
            </a:r>
            <a:r>
              <a:rPr lang="en-US" altLang="ja-JP" dirty="0"/>
              <a:t>, K., </a:t>
            </a:r>
            <a:r>
              <a:rPr lang="en-US" altLang="ja-JP" dirty="0" err="1"/>
              <a:t>Onozaki</a:t>
            </a:r>
            <a:r>
              <a:rPr lang="en-US" altLang="ja-JP" dirty="0"/>
              <a:t>, T., Saiki, Y., &amp; Sato, Y. (2018). Intermittent transition between synchronization and desynchronization in multi-regional business cycles. Structural Change and Economic Dynamics, 44, 68-76.</a:t>
            </a:r>
          </a:p>
          <a:p>
            <a:r>
              <a:rPr lang="en-US" altLang="ja-JP" dirty="0" err="1"/>
              <a:t>Hanus</a:t>
            </a:r>
            <a:r>
              <a:rPr lang="en-US" altLang="ja-JP" dirty="0"/>
              <a:t>, L., </a:t>
            </a:r>
            <a:r>
              <a:rPr lang="en-US" altLang="ja-JP" dirty="0" err="1"/>
              <a:t>Vacha</a:t>
            </a:r>
            <a:r>
              <a:rPr lang="en-US" altLang="ja-JP" dirty="0"/>
              <a:t>, L., (2016). Business Cycle Synchronization within the </a:t>
            </a:r>
            <a:r>
              <a:rPr lang="en-US" altLang="ja-JP" dirty="0" err="1"/>
              <a:t>EuropeanUnion</a:t>
            </a:r>
            <a:r>
              <a:rPr lang="en-US" altLang="ja-JP" dirty="0"/>
              <a:t>: A Wavelet Cohesion Approach. arXiv:1506.03106 [q-fin.EC].</a:t>
            </a:r>
          </a:p>
          <a:p>
            <a:r>
              <a:rPr lang="en-US" altLang="ja-JP" dirty="0"/>
              <a:t>Ikeda, Y., Aoyama, H., </a:t>
            </a:r>
            <a:r>
              <a:rPr lang="en-US" altLang="ja-JP" dirty="0" err="1"/>
              <a:t>Iyetomi</a:t>
            </a:r>
            <a:r>
              <a:rPr lang="en-US" altLang="ja-JP" dirty="0"/>
              <a:t>, H., and Yoshikawa, H. (2013). Direct evidence for synchronization in Japanese business cycles. Evolutionary and Institutional Economics Review, 10(2), 315-327.</a:t>
            </a:r>
          </a:p>
          <a:p>
            <a:r>
              <a:rPr lang="en-US" altLang="ja-JP" dirty="0" err="1"/>
              <a:t>Imbs</a:t>
            </a:r>
            <a:r>
              <a:rPr lang="en-US" altLang="ja-JP" dirty="0"/>
              <a:t>, J., (1999). Co-Fluctuations. Center for Economic Policy Research, </a:t>
            </a:r>
            <a:r>
              <a:rPr lang="en-US" altLang="ja-JP" dirty="0" err="1"/>
              <a:t>DiscussionPaper</a:t>
            </a:r>
            <a:r>
              <a:rPr lang="en-US" altLang="ja-JP" dirty="0"/>
              <a:t> No. 2267 (Revised 2003).</a:t>
            </a:r>
          </a:p>
          <a:p>
            <a:r>
              <a:rPr lang="en-US" altLang="ja-JP" dirty="0"/>
              <a:t>Ju, K., Zhou, D., Zhou, P., and Wu, J. (2014). Macroeconomic effects of oil price shocks in China: An empirical study based on Hilbert–Huang transform and event study. Applied Energy, 136, 1053-1066</a:t>
            </a:r>
          </a:p>
          <a:p>
            <a:r>
              <a:rPr lang="en-US" altLang="ja-JP" dirty="0" err="1"/>
              <a:t>Kichikawa</a:t>
            </a:r>
            <a:r>
              <a:rPr lang="en-US" altLang="ja-JP" dirty="0"/>
              <a:t>, Y., </a:t>
            </a:r>
            <a:r>
              <a:rPr lang="en-US" altLang="ja-JP" dirty="0" err="1"/>
              <a:t>Iyetomi</a:t>
            </a:r>
            <a:r>
              <a:rPr lang="en-US" altLang="ja-JP" dirty="0"/>
              <a:t>, H., Aoyama, H., and Yoshikawa, H. (2018). Empirical Evidence for Collective Motion of Prices with Macroeconomic Indicators in Japan. RIETI Discussion Paper Series.</a:t>
            </a:r>
          </a:p>
          <a:p>
            <a:r>
              <a:rPr lang="en-US" altLang="ja-JP" dirty="0" err="1"/>
              <a:t>Pikovsky</a:t>
            </a:r>
            <a:r>
              <a:rPr lang="en-US" altLang="ja-JP" dirty="0"/>
              <a:t>, A., Rosenblum, M., </a:t>
            </a:r>
            <a:r>
              <a:rPr lang="en-US" altLang="ja-JP" dirty="0" err="1"/>
              <a:t>Kurths</a:t>
            </a:r>
            <a:r>
              <a:rPr lang="en-US" altLang="ja-JP" dirty="0"/>
              <a:t>, J., &amp; </a:t>
            </a:r>
            <a:r>
              <a:rPr lang="en-US" altLang="ja-JP" dirty="0" err="1"/>
              <a:t>Kurths</a:t>
            </a:r>
            <a:r>
              <a:rPr lang="en-US" altLang="ja-JP" dirty="0"/>
              <a:t>, J. (2003). Synchronization: a universal concept in nonlinear sciences (Vol. 12). Cambridge university press.</a:t>
            </a:r>
          </a:p>
          <a:p>
            <a:r>
              <a:rPr lang="en-US" altLang="ja-JP" dirty="0"/>
              <a:t>Rodriguez, E., George, N., </a:t>
            </a:r>
            <a:r>
              <a:rPr lang="en-US" altLang="ja-JP" dirty="0" err="1"/>
              <a:t>Lachaux</a:t>
            </a:r>
            <a:r>
              <a:rPr lang="en-US" altLang="ja-JP" dirty="0"/>
              <a:t>, J. P., </a:t>
            </a:r>
            <a:r>
              <a:rPr lang="en-US" altLang="ja-JP" dirty="0" err="1"/>
              <a:t>Martinerie</a:t>
            </a:r>
            <a:r>
              <a:rPr lang="en-US" altLang="ja-JP" dirty="0"/>
              <a:t>, J., Renault, B., &amp; Varela, F. J. (1999). Perception's shadow: long-distance synchronization of human brain activity. Nature, 397(6718), 430. </a:t>
            </a:r>
          </a:p>
          <a:p>
            <a:r>
              <a:rPr lang="en-US" altLang="ja-JP" dirty="0"/>
              <a:t>Rosenblum, M., </a:t>
            </a:r>
            <a:r>
              <a:rPr lang="en-US" altLang="ja-JP" dirty="0" err="1"/>
              <a:t>Pikovsky</a:t>
            </a:r>
            <a:r>
              <a:rPr lang="en-US" altLang="ja-JP" dirty="0"/>
              <a:t>, A., </a:t>
            </a:r>
            <a:r>
              <a:rPr lang="en-US" altLang="ja-JP" dirty="0" err="1"/>
              <a:t>Kurths</a:t>
            </a:r>
            <a:r>
              <a:rPr lang="en-US" altLang="ja-JP" dirty="0"/>
              <a:t>, J., Schäfer, C., and </a:t>
            </a:r>
            <a:r>
              <a:rPr lang="en-US" altLang="ja-JP" dirty="0" err="1"/>
              <a:t>Tass</a:t>
            </a:r>
            <a:r>
              <a:rPr lang="en-US" altLang="ja-JP" dirty="0"/>
              <a:t>, P. A. (2001). Phase synchronization: from theory to data analysis. In Handbook of biological physics (Vol. 4, pp. 279-321). North-Holland.</a:t>
            </a:r>
          </a:p>
          <a:p>
            <a:r>
              <a:rPr lang="en-US" altLang="ja-JP" dirty="0"/>
              <a:t>Savva, C.S., </a:t>
            </a:r>
            <a:r>
              <a:rPr lang="en-US" altLang="ja-JP" dirty="0" err="1"/>
              <a:t>Neanidis</a:t>
            </a:r>
            <a:r>
              <a:rPr lang="en-US" altLang="ja-JP" dirty="0"/>
              <a:t>, K.C., Osborn, D.R., (2010). Business cycle synchronization of </a:t>
            </a:r>
            <a:r>
              <a:rPr lang="en-US" altLang="ja-JP" dirty="0" err="1"/>
              <a:t>theeuro</a:t>
            </a:r>
            <a:r>
              <a:rPr lang="en-US" altLang="ja-JP" dirty="0"/>
              <a:t> area with the new and negotiating member countries. Int. J. Finance Econ.15, 288–306. </a:t>
            </a:r>
          </a:p>
          <a:p>
            <a:r>
              <a:rPr lang="en-US" altLang="ja-JP" dirty="0" err="1"/>
              <a:t>Selover</a:t>
            </a:r>
            <a:r>
              <a:rPr lang="en-US" altLang="ja-JP" dirty="0"/>
              <a:t>, D.D., Jensen, R.V., (1999). ‘Mode-locking’ and international business </a:t>
            </a:r>
            <a:r>
              <a:rPr lang="en-US" altLang="ja-JP" dirty="0" err="1"/>
              <a:t>cycletransmission</a:t>
            </a:r>
            <a:r>
              <a:rPr lang="en-US" altLang="ja-JP" dirty="0"/>
              <a:t>. J. Econ. </a:t>
            </a:r>
            <a:r>
              <a:rPr lang="en-US" altLang="ja-JP" dirty="0" err="1"/>
              <a:t>Dyn</a:t>
            </a:r>
            <a:r>
              <a:rPr lang="en-US" altLang="ja-JP" dirty="0"/>
              <a:t>. Control 23, 591–618.</a:t>
            </a:r>
          </a:p>
          <a:p>
            <a:r>
              <a:rPr lang="en-US" altLang="ja-JP" dirty="0"/>
              <a:t>Varela, F., </a:t>
            </a:r>
            <a:r>
              <a:rPr lang="en-US" altLang="ja-JP" dirty="0" err="1"/>
              <a:t>Lachaux</a:t>
            </a:r>
            <a:r>
              <a:rPr lang="en-US" altLang="ja-JP" dirty="0"/>
              <a:t>, J. P., Rodriguez, E., and </a:t>
            </a:r>
            <a:r>
              <a:rPr lang="en-US" altLang="ja-JP" dirty="0" err="1"/>
              <a:t>Martinerie</a:t>
            </a:r>
            <a:r>
              <a:rPr lang="en-US" altLang="ja-JP" dirty="0"/>
              <a:t>, J. (2001). The </a:t>
            </a:r>
            <a:r>
              <a:rPr lang="en-US" altLang="ja-JP" dirty="0" err="1"/>
              <a:t>brainweb</a:t>
            </a:r>
            <a:r>
              <a:rPr lang="en-US" altLang="ja-JP" dirty="0"/>
              <a:t>: phase synchronization and large-scale integration. Nature reviews neuroscience, 2(4), 229.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5BCCB4-35BB-4DBC-A6F1-A705BD46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615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9F7DCB-F9B3-450B-9282-13233DEFD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Comparison with correlation coefficient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49283F-2B07-4E27-A2D8-FECFB1C45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57" y="1690688"/>
            <a:ext cx="10892883" cy="4351338"/>
          </a:xfrm>
        </p:spPr>
        <p:txBody>
          <a:bodyPr/>
          <a:lstStyle/>
          <a:p>
            <a:r>
              <a:rPr lang="en-US" altLang="ja-JP" dirty="0"/>
              <a:t>The red line is the absolute value of correlation coefficient.</a:t>
            </a:r>
          </a:p>
          <a:p>
            <a:r>
              <a:rPr lang="en-US" altLang="ja-JP" dirty="0"/>
              <a:t>The green line is the synchronization index.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D0092C-65E8-4A9B-AB0F-A00A03B9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5E31935-F2D9-4CC3-8685-F6F419C56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128" y="2654530"/>
            <a:ext cx="6867740" cy="413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29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FC41C4-A98C-460A-875C-8A64B857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Unwrap Instantaneous phase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A2CAAC-7F5A-46DA-A12E-0DA732483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altLang="ja-JP" dirty="0"/>
              <a:t>The instantaneous phase is difficult to use because it jumps at -π and π.</a:t>
            </a:r>
          </a:p>
          <a:p>
            <a:r>
              <a:rPr lang="en-US" altLang="ja-JP" dirty="0"/>
              <a:t>Use the unwrap instantaneous phase connected by -π and π.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B6F264-8FE0-46CE-8B11-9A75DB82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97799D6-92FA-4C29-A86B-F0A6D0B7B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1243"/>
            <a:ext cx="5501507" cy="330675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BE8252A-6103-4E04-9C23-F1ABCE322BA7}"/>
              </a:ext>
            </a:extLst>
          </p:cNvPr>
          <p:cNvSpPr/>
          <p:nvPr/>
        </p:nvSpPr>
        <p:spPr>
          <a:xfrm>
            <a:off x="13057" y="4559846"/>
            <a:ext cx="620973" cy="446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602B7C3-2D51-40EE-B638-6BDC039A95EB}"/>
              </a:ext>
            </a:extLst>
          </p:cNvPr>
          <p:cNvSpPr/>
          <p:nvPr/>
        </p:nvSpPr>
        <p:spPr>
          <a:xfrm>
            <a:off x="23222" y="3625344"/>
            <a:ext cx="726873" cy="446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36CCCC0-E7A6-46F4-AD82-071D50C9D52A}"/>
              </a:ext>
            </a:extLst>
          </p:cNvPr>
          <p:cNvSpPr/>
          <p:nvPr/>
        </p:nvSpPr>
        <p:spPr>
          <a:xfrm>
            <a:off x="76171" y="5485899"/>
            <a:ext cx="620973" cy="446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08942E8-2B48-47BB-B5B9-C3D6EB47B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271" y="3545846"/>
            <a:ext cx="5501507" cy="3299441"/>
          </a:xfrm>
          <a:prstGeom prst="rect">
            <a:avLst/>
          </a:prstGeom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FFBB34CF-70BD-4B15-AF83-F2E478F769E3}"/>
              </a:ext>
            </a:extLst>
          </p:cNvPr>
          <p:cNvSpPr/>
          <p:nvPr/>
        </p:nvSpPr>
        <p:spPr>
          <a:xfrm>
            <a:off x="5688859" y="4883733"/>
            <a:ext cx="791060" cy="6021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39F1409-1B9B-4A6C-9F94-79F651D17495}"/>
              </a:ext>
            </a:extLst>
          </p:cNvPr>
          <p:cNvSpPr txBox="1"/>
          <p:nvPr/>
        </p:nvSpPr>
        <p:spPr>
          <a:xfrm>
            <a:off x="5392343" y="4422068"/>
            <a:ext cx="140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Unwrap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17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A9D06E-FBDC-493A-B80E-0D92FED3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Instantaneous phase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C345B43-8337-4EF7-A1DB-5690F8FDBA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Define the instantaneous phase as follows: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ja-JP" altLang="ja-JP" dirty="0"/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endParaRPr lang="en-US" altLang="ja-JP" dirty="0"/>
              </a:p>
              <a:p>
                <a:r>
                  <a:rPr lang="en-US" altLang="ja-JP" dirty="0"/>
                  <a:t>Since value range of the instantaneous phase is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(−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/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C345B43-8337-4EF7-A1DB-5690F8FDBA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E4A427-5D91-4D87-A7FC-AAFC51BD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0A43-7818-4268-80A0-61CD19DF2D36}" type="slidenum">
              <a:rPr kumimoji="1" lang="ja-JP" altLang="en-US" smtClean="0"/>
              <a:t>34</a:t>
            </a:fld>
            <a:endParaRPr kumimoji="1" lang="ja-JP" altLang="en-US"/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D1595A04-16CF-4A27-9652-909EA0CF10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217755"/>
              </p:ext>
            </p:extLst>
          </p:nvPr>
        </p:nvGraphicFramePr>
        <p:xfrm>
          <a:off x="3702517" y="2435279"/>
          <a:ext cx="4786966" cy="2540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" name="Equation" r:id="rId5" imgW="1866600" imgH="990360" progId="Equation.DSMT4">
                  <p:embed/>
                </p:oleObj>
              </mc:Choice>
              <mc:Fallback>
                <p:oleObj name="Equation" r:id="rId5" imgW="1866600" imgH="990360" progId="Equation.DSMT4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D1595A04-16CF-4A27-9652-909EA0CF10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2517" y="2435279"/>
                        <a:ext cx="4786966" cy="2540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6003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BECC01-58D8-4088-B2F5-3FB33897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Hilbert transform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644CCB9-F03D-4A4A-B2F5-8EE630FFAB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9311"/>
                <a:ext cx="10515600" cy="5092504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Analytic signal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𝑖</m:t>
                      </m:r>
                      <m:sSubSup>
                        <m:sSub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</m:oMath>
                  </m:oMathPara>
                </a14:m>
                <a:endParaRPr kumimoji="1" lang="en-US" altLang="ja-JP" dirty="0"/>
              </a:p>
              <a:p>
                <a:endParaRPr lang="en-US" altLang="ja-JP" dirty="0"/>
              </a:p>
              <a:p>
                <a:r>
                  <a:rPr lang="en-US" altLang="ja-JP" dirty="0"/>
                  <a:t>Fourier transform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/>
                  <a:t> of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0              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ja-JP" dirty="0"/>
              </a:p>
              <a:p>
                <a:r>
                  <a:rPr lang="en-US" altLang="ja-JP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𝑖</m:t>
                      </m:r>
                      <m:sSubSup>
                        <m:sSubSupPr>
                          <m:ctrlP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where </a:t>
                </a:r>
                <a:r>
                  <a:rPr lang="en-US" altLang="ja-JP" i="1" dirty="0"/>
                  <a:t>F</a:t>
                </a:r>
                <a:r>
                  <a:rPr lang="en-US" altLang="ja-JP" dirty="0"/>
                  <a:t> is the Fourier transform, </a:t>
                </a:r>
                <a:r>
                  <a:rPr lang="en-US" altLang="ja-JP" i="1" dirty="0"/>
                  <a:t>U</a:t>
                </a:r>
                <a:r>
                  <a:rPr lang="en-US" altLang="ja-JP" dirty="0"/>
                  <a:t> the unit step function.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644CCB9-F03D-4A4A-B2F5-8EE630FFAB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9311"/>
                <a:ext cx="10515600" cy="5092504"/>
              </a:xfrm>
              <a:blipFill>
                <a:blip r:embed="rId3"/>
                <a:stretch>
                  <a:fillRect l="-1217" t="-19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795CEA-FF47-4606-9C55-BFB797FE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14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DF29AF-E18C-430F-A1A7-546F00F7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Motivation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A76078-CA57-488E-AE9C-98C78C9C0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93" y="1854200"/>
            <a:ext cx="11106614" cy="4867274"/>
          </a:xfrm>
        </p:spPr>
        <p:txBody>
          <a:bodyPr>
            <a:normAutofit/>
          </a:bodyPr>
          <a:lstStyle/>
          <a:p>
            <a:r>
              <a:rPr lang="en-US" altLang="ja-JP" dirty="0"/>
              <a:t>This study focuses on business cycles among regions in Japan.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/>
              <a:t>Business cycles among regions may synchronize with each other.</a:t>
            </a:r>
          </a:p>
          <a:p>
            <a:pPr marL="0" indent="0">
              <a:buNone/>
            </a:pPr>
            <a:r>
              <a:rPr lang="en-US" altLang="ja-JP" dirty="0"/>
              <a:t>Synchronization among regional business cycles will be a useful information for making economic policies.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/>
              <a:t>We try to quantify the synchronization of regional business cycles using the method of synchronization analysis.</a:t>
            </a:r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0C253E-807E-4AB2-8552-2CC86288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68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F9208E-9AA7-4452-8632-4DD32CC2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Purpose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E00D7-B440-4AD6-826D-8ED3B98D1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34561" cy="4351338"/>
          </a:xfrm>
        </p:spPr>
        <p:txBody>
          <a:bodyPr/>
          <a:lstStyle/>
          <a:p>
            <a:r>
              <a:rPr lang="en-US" altLang="ja-JP" dirty="0"/>
              <a:t>Japan is composed of 47 prefectures.</a:t>
            </a:r>
          </a:p>
          <a:p>
            <a:r>
              <a:rPr lang="en-US" altLang="ja-JP" dirty="0"/>
              <a:t>We investigate the degree of synchronization among these prefectures in Japan.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377A20-DC2D-40C3-820C-C94C9001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 descr="地図, テキスト が含まれている画像&#10;&#10;自動的に生成された説明">
            <a:extLst>
              <a:ext uri="{FF2B5EF4-FFF2-40B4-BE49-F238E27FC236}">
                <a16:creationId xmlns:a16="http://schemas.microsoft.com/office/drawing/2014/main" id="{446C39A0-83CF-43DA-8D83-070B67480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88" y="0"/>
            <a:ext cx="6858000" cy="6858000"/>
          </a:xfrm>
          <a:prstGeom prst="rect">
            <a:avLst/>
          </a:prstGeom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C4F469D2-67ED-480B-99E7-AB432C317453}"/>
              </a:ext>
            </a:extLst>
          </p:cNvPr>
          <p:cNvSpPr/>
          <p:nvPr/>
        </p:nvSpPr>
        <p:spPr>
          <a:xfrm rot="12489528">
            <a:off x="8520585" y="4545832"/>
            <a:ext cx="871092" cy="455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6AE953E-AF20-46B7-BCF2-28A264CA95CD}"/>
              </a:ext>
            </a:extLst>
          </p:cNvPr>
          <p:cNvSpPr txBox="1"/>
          <p:nvPr/>
        </p:nvSpPr>
        <p:spPr>
          <a:xfrm>
            <a:off x="9297865" y="4918145"/>
            <a:ext cx="168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TOKYO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9A1A37BA-DBBF-4FF6-A145-6C68A5761C7B}"/>
              </a:ext>
            </a:extLst>
          </p:cNvPr>
          <p:cNvSpPr/>
          <p:nvPr/>
        </p:nvSpPr>
        <p:spPr>
          <a:xfrm rot="14017838">
            <a:off x="6900060" y="4952092"/>
            <a:ext cx="871092" cy="4553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C9F527F-7F1D-4A58-8B19-B50178B7F1DD}"/>
              </a:ext>
            </a:extLst>
          </p:cNvPr>
          <p:cNvSpPr txBox="1"/>
          <p:nvPr/>
        </p:nvSpPr>
        <p:spPr>
          <a:xfrm>
            <a:off x="7282986" y="5633431"/>
            <a:ext cx="133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KYOTO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9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F8F0D2-0AC4-45AB-B1E8-65395C13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Data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91CC8-0001-4C03-81C6-CC338C8F2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Indices of industrial production (IIP) of 47 prefectures</a:t>
            </a:r>
          </a:p>
          <a:p>
            <a:r>
              <a:rPr lang="en-US" altLang="ja-JP" dirty="0"/>
              <a:t>1978.1-2018.8, Monthly data, 2010=100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ED267A-3611-4933-B935-EB721ED3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10B4-F42E-4DB9-B845-23AAC5F6866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3C91844-6C01-44D4-B6A1-2C5CCBBAD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787" y="2872127"/>
            <a:ext cx="6418425" cy="384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1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C7E90D-482C-4D49-833E-5C1C72D14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Hypothesis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487B49-2630-491A-8FE5-061362857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/>
              <a:t>During economic expansion period </a:t>
            </a:r>
          </a:p>
          <a:p>
            <a:pPr marL="0" indent="0">
              <a:buNone/>
            </a:pPr>
            <a:r>
              <a:rPr lang="en-US" altLang="ja-JP" dirty="0"/>
              <a:t>Fluctuations in production of regions tend to synchronize weakly.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/>
              <a:t>During economic contraction period</a:t>
            </a:r>
          </a:p>
          <a:p>
            <a:pPr marL="0" indent="0">
              <a:buNone/>
            </a:pPr>
            <a:r>
              <a:rPr lang="en-US" altLang="ja-JP" dirty="0"/>
              <a:t>Fluctuations in production of regions tend to synchronize strongly.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/>
              <a:t>The hypothesis comes from our previous study.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 err="1"/>
              <a:t>Esashi</a:t>
            </a:r>
            <a:r>
              <a:rPr lang="en-US" altLang="ja-JP" dirty="0"/>
              <a:t> ,</a:t>
            </a:r>
            <a:r>
              <a:rPr lang="en-US" altLang="ja-JP" dirty="0" err="1"/>
              <a:t>Onozaki</a:t>
            </a:r>
            <a:r>
              <a:rPr lang="en-US" altLang="ja-JP" dirty="0"/>
              <a:t> and Saiki (in preparation)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2588FB-B19E-48C6-AB06-BF63341C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57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F2C2FB-4987-497E-A276-9652E808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Phase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542B19-6FAA-4D21-879D-8DAB903C9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406"/>
            <a:ext cx="10515600" cy="4351338"/>
          </a:xfrm>
        </p:spPr>
        <p:txBody>
          <a:bodyPr/>
          <a:lstStyle/>
          <a:p>
            <a:r>
              <a:rPr lang="en-US" altLang="ja-JP" dirty="0"/>
              <a:t>A phase can be defined as an angle formed by the horizontal axis and the 2-D data. </a:t>
            </a:r>
          </a:p>
          <a:p>
            <a:r>
              <a:rPr lang="en-US" altLang="ja-JP" dirty="0"/>
              <a:t>In order to</a:t>
            </a:r>
            <a:r>
              <a:rPr kumimoji="1" lang="en-US" altLang="ja-JP" dirty="0"/>
              <a:t> capture synchronization, we use the notion of phase.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E14671-FCC8-494A-8DE5-B35FE1FE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ED000B7-58C1-42C9-9DEB-A67E90CE0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163" y="2826327"/>
            <a:ext cx="4031673" cy="40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8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7216B2-5C50-4730-B4F8-460EFFF4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How to define a phase?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AD1090-5ABB-4026-9F2E-DDC36913D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We say that two time series synchronize when the phase difference is constant in time.</a:t>
            </a:r>
          </a:p>
          <a:p>
            <a:pPr marL="0" indent="0">
              <a:buNone/>
            </a:pPr>
            <a:r>
              <a:rPr lang="ja-JP" altLang="en-US" dirty="0"/>
              <a:t>　　　</a:t>
            </a:r>
            <a:r>
              <a:rPr lang="ja-JP" altLang="en-US" sz="3600" dirty="0"/>
              <a:t>⇓</a:t>
            </a:r>
            <a:endParaRPr lang="en-US" altLang="ja-JP" dirty="0"/>
          </a:p>
          <a:p>
            <a:r>
              <a:rPr lang="en-US" altLang="ja-JP" dirty="0"/>
              <a:t>To measure the phase difference, we need to define a phase.</a:t>
            </a:r>
          </a:p>
          <a:p>
            <a:pPr marL="0" indent="0">
              <a:buNone/>
            </a:pPr>
            <a:r>
              <a:rPr lang="ja-JP" altLang="en-US" dirty="0"/>
              <a:t>　　　</a:t>
            </a:r>
            <a:r>
              <a:rPr lang="ja-JP" altLang="en-US" sz="3600" dirty="0"/>
              <a:t>⇓</a:t>
            </a:r>
            <a:endParaRPr lang="en-US" altLang="ja-JP" dirty="0"/>
          </a:p>
          <a:p>
            <a:r>
              <a:rPr lang="en-US" altLang="ja-JP" dirty="0"/>
              <a:t>We apply the Hilbert transform to an original 1-D data to create 2-D time series.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8C5181-512E-4099-BD6F-AEF60414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6A88-9816-4E73-952B-EE43CD4BEF5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92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3936</TotalTime>
  <Words>1376</Words>
  <Application>Microsoft Office PowerPoint</Application>
  <PresentationFormat>ワイド画面</PresentationFormat>
  <Paragraphs>272</Paragraphs>
  <Slides>35</Slides>
  <Notes>35</Notes>
  <HiddenSlides>0</HiddenSlides>
  <MMClips>3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2" baseType="lpstr">
      <vt:lpstr>游ゴシック</vt:lpstr>
      <vt:lpstr>游ゴシック Light</vt:lpstr>
      <vt:lpstr>Arial</vt:lpstr>
      <vt:lpstr>Cambria Math</vt:lpstr>
      <vt:lpstr>Wingdings</vt:lpstr>
      <vt:lpstr>Office テーマ</vt:lpstr>
      <vt:lpstr>Equation</vt:lpstr>
      <vt:lpstr>Synchronization and desynchronization among regional business cycles</vt:lpstr>
      <vt:lpstr>What is synchronization?</vt:lpstr>
      <vt:lpstr>Previous studies</vt:lpstr>
      <vt:lpstr>Motivation</vt:lpstr>
      <vt:lpstr>Purpose</vt:lpstr>
      <vt:lpstr>Data</vt:lpstr>
      <vt:lpstr>Hypothesis</vt:lpstr>
      <vt:lpstr>Phase</vt:lpstr>
      <vt:lpstr>How to define a phase?</vt:lpstr>
      <vt:lpstr>Hilbert transform</vt:lpstr>
      <vt:lpstr>Hilbert transform</vt:lpstr>
      <vt:lpstr>Instantaneous phase</vt:lpstr>
      <vt:lpstr>Phase difference analysis</vt:lpstr>
      <vt:lpstr>Choice of frequency band from the power spectrum </vt:lpstr>
      <vt:lpstr>Band-pass filter</vt:lpstr>
      <vt:lpstr>Instantaneous phase</vt:lpstr>
      <vt:lpstr>Instantaneous phase</vt:lpstr>
      <vt:lpstr>Instantaneous phase</vt:lpstr>
      <vt:lpstr>Phase difference (Tokyo and Kyoto)</vt:lpstr>
      <vt:lpstr>Phase difference analysis</vt:lpstr>
      <vt:lpstr>Rosenblum et al. (2001)</vt:lpstr>
      <vt:lpstr>Phase difference and synchronization index</vt:lpstr>
      <vt:lpstr>Synchronization index</vt:lpstr>
      <vt:lpstr>Synchronization index</vt:lpstr>
      <vt:lpstr>Synchronization index</vt:lpstr>
      <vt:lpstr>Business cycle and synchronization</vt:lpstr>
      <vt:lpstr>Synchronization index ≥ c</vt:lpstr>
      <vt:lpstr>Synchronization index ≥ c</vt:lpstr>
      <vt:lpstr>Synchronization index ≥ c</vt:lpstr>
      <vt:lpstr>Conclusion</vt:lpstr>
      <vt:lpstr>References</vt:lpstr>
      <vt:lpstr>Comparison with correlation coefficient</vt:lpstr>
      <vt:lpstr>Unwrap Instantaneous phase</vt:lpstr>
      <vt:lpstr>Instantaneous phase</vt:lpstr>
      <vt:lpstr>Hilbert transform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 and desynchronization among regional business cycles</dc:title>
  <dc:creator>Muto</dc:creator>
  <cp:lastModifiedBy>Muto</cp:lastModifiedBy>
  <cp:revision>469</cp:revision>
  <cp:lastPrinted>2019-09-02T12:16:25Z</cp:lastPrinted>
  <dcterms:created xsi:type="dcterms:W3CDTF">2019-07-30T06:21:50Z</dcterms:created>
  <dcterms:modified xsi:type="dcterms:W3CDTF">2019-09-13T01:22:16Z</dcterms:modified>
</cp:coreProperties>
</file>